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ms-office.activeX"/>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70" r:id="rId5"/>
    <p:sldId id="269" r:id="rId6"/>
    <p:sldId id="257" r:id="rId7"/>
    <p:sldId id="266" r:id="rId8"/>
    <p:sldId id="265" r:id="rId9"/>
    <p:sldId id="261" r:id="rId10"/>
    <p:sldId id="264" r:id="rId11"/>
    <p:sldId id="262" r:id="rId12"/>
    <p:sldId id="263"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2AAD"/>
    <a:srgbClr val="CCCCFF"/>
    <a:srgbClr val="66CCFF"/>
    <a:srgbClr val="99CCFF"/>
    <a:srgbClr val="51CFF7"/>
    <a:srgbClr val="6E58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5" autoAdjust="0"/>
    <p:restoredTop sz="94660"/>
  </p:normalViewPr>
  <p:slideViewPr>
    <p:cSldViewPr>
      <p:cViewPr varScale="1">
        <p:scale>
          <a:sx n="66" d="100"/>
          <a:sy n="66" d="100"/>
        </p:scale>
        <p:origin x="-6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2DC099-87FE-466C-BB67-FF0C35AA6E3E}"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6E103-B007-4E5F-B221-0442DC56F4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DC099-87FE-466C-BB67-FF0C35AA6E3E}"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6E103-B007-4E5F-B221-0442DC56F4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DC099-87FE-466C-BB67-FF0C35AA6E3E}"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6E103-B007-4E5F-B221-0442DC56F4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DC099-87FE-466C-BB67-FF0C35AA6E3E}"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6E103-B007-4E5F-B221-0442DC56F4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2DC099-87FE-466C-BB67-FF0C35AA6E3E}"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6E103-B007-4E5F-B221-0442DC56F4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2DC099-87FE-466C-BB67-FF0C35AA6E3E}"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6E103-B007-4E5F-B221-0442DC56F4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099-87FE-466C-BB67-FF0C35AA6E3E}" type="datetimeFigureOut">
              <a:rPr lang="en-US" smtClean="0"/>
              <a:pPr/>
              <a:t>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6E103-B007-4E5F-B221-0442DC56F4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2DC099-87FE-466C-BB67-FF0C35AA6E3E}" type="datetimeFigureOut">
              <a:rPr lang="en-US" smtClean="0"/>
              <a:pPr/>
              <a:t>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6E103-B007-4E5F-B221-0442DC56F4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DC099-87FE-466C-BB67-FF0C35AA6E3E}" type="datetimeFigureOut">
              <a:rPr lang="en-US" smtClean="0"/>
              <a:pPr/>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6E103-B007-4E5F-B221-0442DC56F4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DC099-87FE-466C-BB67-FF0C35AA6E3E}"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6E103-B007-4E5F-B221-0442DC56F4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DC099-87FE-466C-BB67-FF0C35AA6E3E}"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6E103-B007-4E5F-B221-0442DC56F4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DC099-87FE-466C-BB67-FF0C35AA6E3E}" type="datetimeFigureOut">
              <a:rPr lang="en-US" smtClean="0"/>
              <a:pPr/>
              <a:t>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6E103-B007-4E5F-B221-0442DC56F4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762000" y="-1219200"/>
            <a:ext cx="10591800" cy="8077200"/>
          </a:xfrm>
          <a:prstGeom prst="rect">
            <a:avLst/>
          </a:prstGeom>
          <a:noFill/>
          <a:ln w="9525">
            <a:noFill/>
            <a:miter lim="800000"/>
            <a:headEnd/>
            <a:tailEnd/>
          </a:ln>
        </p:spPr>
      </p:pic>
      <p:sp>
        <p:nvSpPr>
          <p:cNvPr id="5" name="TextBox 4"/>
          <p:cNvSpPr txBox="1"/>
          <p:nvPr/>
        </p:nvSpPr>
        <p:spPr>
          <a:xfrm>
            <a:off x="-381000" y="5534561"/>
            <a:ext cx="10210800" cy="1323439"/>
          </a:xfrm>
          <a:prstGeom prst="rect">
            <a:avLst/>
          </a:prstGeom>
          <a:noFill/>
        </p:spPr>
        <p:txBody>
          <a:bodyPr wrap="square" rtlCol="0">
            <a:spAutoFit/>
          </a:bodyPr>
          <a:lstStyle/>
          <a:p>
            <a:r>
              <a:rPr lang="en-US" sz="4000" dirty="0" smtClean="0">
                <a:solidFill>
                  <a:schemeClr val="accent6">
                    <a:lumMod val="75000"/>
                  </a:schemeClr>
                </a:solidFill>
                <a:latin typeface="Britannic Bold" pitchFamily="34" charset="0"/>
              </a:rPr>
              <a:t>By: Laura Hogan &amp; Randi </a:t>
            </a:r>
            <a:r>
              <a:rPr lang="en-US" sz="4000" dirty="0" err="1" smtClean="0">
                <a:solidFill>
                  <a:schemeClr val="accent6">
                    <a:lumMod val="75000"/>
                  </a:schemeClr>
                </a:solidFill>
                <a:latin typeface="Britannic Bold" pitchFamily="34" charset="0"/>
              </a:rPr>
              <a:t>Vanderbeck</a:t>
            </a:r>
            <a:r>
              <a:rPr lang="en-US" sz="4000" dirty="0" smtClean="0">
                <a:solidFill>
                  <a:schemeClr val="accent6">
                    <a:lumMod val="75000"/>
                  </a:schemeClr>
                </a:solidFill>
                <a:latin typeface="Britannic Bold" pitchFamily="34" charset="0"/>
              </a:rPr>
              <a:t> &amp;                        		 	Michaela McGrath</a:t>
            </a:r>
            <a:endParaRPr lang="en-US" sz="4000" dirty="0">
              <a:solidFill>
                <a:schemeClr val="accent6">
                  <a:lumMod val="75000"/>
                </a:schemeClr>
              </a:solidFill>
              <a:latin typeface="Britannic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001">
              <a:schemeClr val="bg1">
                <a:lumMod val="95000"/>
              </a:schemeClr>
            </a:gs>
            <a:gs pos="32001">
              <a:schemeClr val="bg1">
                <a:lumMod val="95000"/>
              </a:schemeClr>
            </a:gs>
            <a:gs pos="47000">
              <a:srgbClr val="E6E6E6"/>
            </a:gs>
            <a:gs pos="85001">
              <a:srgbClr val="7D8496"/>
            </a:gs>
            <a:gs pos="100000">
              <a:schemeClr val="bg1"/>
            </a:gs>
          </a:gsLst>
          <a:lin ang="16200000" scaled="1"/>
        </a:gradFill>
        <a:effectLst/>
      </p:bgPr>
    </p:bg>
    <p:spTree>
      <p:nvGrpSpPr>
        <p:cNvPr id="1" name=""/>
        <p:cNvGrpSpPr/>
        <p:nvPr/>
      </p:nvGrpSpPr>
      <p:grpSpPr>
        <a:xfrm>
          <a:off x="0" y="0"/>
          <a:ext cx="0" cy="0"/>
          <a:chOff x="0" y="0"/>
          <a:chExt cx="0" cy="0"/>
        </a:xfrm>
      </p:grpSpPr>
      <p:pic>
        <p:nvPicPr>
          <p:cNvPr id="21506" name="Picture 2" descr="Tapped Movie Poster"/>
          <p:cNvPicPr>
            <a:picLocks noChangeAspect="1" noChangeArrowheads="1"/>
          </p:cNvPicPr>
          <p:nvPr/>
        </p:nvPicPr>
        <p:blipFill>
          <a:blip r:embed="rId2" cstate="print"/>
          <a:srcRect/>
          <a:stretch>
            <a:fillRect/>
          </a:stretch>
        </p:blipFill>
        <p:spPr bwMode="auto">
          <a:xfrm>
            <a:off x="1905001" y="0"/>
            <a:ext cx="4896612"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981200" y="304800"/>
            <a:ext cx="4920001"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Tapped Trailer</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ontrols>
      <p:control spid="19461" name="ShockwaveFlash1" r:id="rId2" imgW="6780240" imgH="4191120"/>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1.bp.blogspot.com/_KR3I_lLiRMM/S3Xbp_Y-zYI/AAAAAAAACm0/xphNt56Q1fU/s400/Bottle-Water-Free-Day-Signup-1.jpg"/>
          <p:cNvPicPr>
            <a:picLocks noChangeAspect="1" noChangeArrowheads="1"/>
          </p:cNvPicPr>
          <p:nvPr/>
        </p:nvPicPr>
        <p:blipFill>
          <a:blip r:embed="rId2" cstate="print"/>
          <a:srcRect/>
          <a:stretch>
            <a:fillRect/>
          </a:stretch>
        </p:blipFill>
        <p:spPr bwMode="auto">
          <a:xfrm>
            <a:off x="-30579" y="0"/>
            <a:ext cx="9174579"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ctionplan.gc.ca/sites/default/files/styles/blog/public/grfx/initiatives/87734498_drinking_water_w.jpg"/>
          <p:cNvPicPr>
            <a:picLocks noChangeAspect="1" noChangeArrowheads="1"/>
          </p:cNvPicPr>
          <p:nvPr/>
        </p:nvPicPr>
        <p:blipFill>
          <a:blip r:embed="rId2" cstate="print">
            <a:lum bright="14000" contrast="-19000"/>
          </a:blip>
          <a:srcRect/>
          <a:stretch>
            <a:fillRect/>
          </a:stretch>
        </p:blipFill>
        <p:spPr bwMode="auto">
          <a:xfrm>
            <a:off x="-124553" y="0"/>
            <a:ext cx="9268553" cy="6858000"/>
          </a:xfrm>
          <a:prstGeom prst="rect">
            <a:avLst/>
          </a:prstGeom>
          <a:noFill/>
        </p:spPr>
      </p:pic>
      <p:sp>
        <p:nvSpPr>
          <p:cNvPr id="3" name="TextBox 2"/>
          <p:cNvSpPr txBox="1"/>
          <p:nvPr/>
        </p:nvSpPr>
        <p:spPr>
          <a:xfrm>
            <a:off x="0" y="0"/>
            <a:ext cx="6858000" cy="1015663"/>
          </a:xfrm>
          <a:prstGeom prst="rect">
            <a:avLst/>
          </a:prstGeom>
          <a:noFill/>
        </p:spPr>
        <p:txBody>
          <a:bodyPr wrap="square" rtlCol="0">
            <a:spAutoFit/>
          </a:bodyPr>
          <a:lstStyle/>
          <a:p>
            <a:r>
              <a:rPr lang="en-US" sz="6000" dirty="0" smtClean="0">
                <a:latin typeface="Arial Rounded MT Bold" pitchFamily="34" charset="0"/>
              </a:rPr>
              <a:t>Water Intoxication </a:t>
            </a:r>
            <a:endParaRPr lang="en-US" sz="6000" dirty="0">
              <a:latin typeface="Arial Rounded MT Bold" pitchFamily="34" charset="0"/>
            </a:endParaRPr>
          </a:p>
        </p:txBody>
      </p:sp>
      <p:sp>
        <p:nvSpPr>
          <p:cNvPr id="4" name="TextBox 3"/>
          <p:cNvSpPr txBox="1"/>
          <p:nvPr/>
        </p:nvSpPr>
        <p:spPr>
          <a:xfrm>
            <a:off x="609600" y="1295400"/>
            <a:ext cx="6781800" cy="707886"/>
          </a:xfrm>
          <a:prstGeom prst="rect">
            <a:avLst/>
          </a:prstGeom>
          <a:noFill/>
        </p:spPr>
        <p:txBody>
          <a:bodyPr wrap="square" rtlCol="0">
            <a:spAutoFit/>
          </a:bodyPr>
          <a:lstStyle/>
          <a:p>
            <a:r>
              <a:rPr lang="en-US" sz="4000" b="1" dirty="0" smtClean="0"/>
              <a:t>Can you drink too much water?  </a:t>
            </a:r>
            <a:endParaRPr lang="en-US" sz="4000" b="1" dirty="0"/>
          </a:p>
        </p:txBody>
      </p:sp>
      <p:sp>
        <p:nvSpPr>
          <p:cNvPr id="5" name="TextBox 4"/>
          <p:cNvSpPr txBox="1"/>
          <p:nvPr/>
        </p:nvSpPr>
        <p:spPr>
          <a:xfrm>
            <a:off x="685800" y="2514600"/>
            <a:ext cx="7423764" cy="954107"/>
          </a:xfrm>
          <a:prstGeom prst="rect">
            <a:avLst/>
          </a:prstGeom>
          <a:noFill/>
        </p:spPr>
        <p:txBody>
          <a:bodyPr wrap="none" rtlCol="0">
            <a:spAutoFit/>
          </a:bodyPr>
          <a:lstStyle/>
          <a:p>
            <a:r>
              <a:rPr lang="en-US" sz="2800" b="1" dirty="0" smtClean="0">
                <a:latin typeface="Times New Roman" pitchFamily="18" charset="0"/>
                <a:cs typeface="Times New Roman" pitchFamily="18" charset="0"/>
              </a:rPr>
              <a:t>YES! The result is a condition called water</a:t>
            </a:r>
          </a:p>
          <a:p>
            <a:r>
              <a:rPr lang="en-US" sz="2800" b="1" dirty="0" smtClean="0">
                <a:latin typeface="Times New Roman" pitchFamily="18" charset="0"/>
                <a:cs typeface="Times New Roman" pitchFamily="18" charset="0"/>
              </a:rPr>
              <a:t> intoxication. Its quite rare but it still happens! </a:t>
            </a:r>
            <a:endParaRPr lang="en-US" sz="2800" b="1" dirty="0">
              <a:latin typeface="Times New Roman" pitchFamily="18" charset="0"/>
              <a:cs typeface="Times New Roman" pitchFamily="18" charset="0"/>
            </a:endParaRPr>
          </a:p>
        </p:txBody>
      </p:sp>
      <p:sp>
        <p:nvSpPr>
          <p:cNvPr id="6" name="TextBox 5"/>
          <p:cNvSpPr txBox="1"/>
          <p:nvPr/>
        </p:nvSpPr>
        <p:spPr>
          <a:xfrm>
            <a:off x="914400" y="3962400"/>
            <a:ext cx="7345857" cy="2062103"/>
          </a:xfrm>
          <a:prstGeom prst="rect">
            <a:avLst/>
          </a:prstGeom>
          <a:noFill/>
        </p:spPr>
        <p:txBody>
          <a:bodyPr wrap="none" rtlCol="0">
            <a:spAutoFit/>
          </a:bodyPr>
          <a:lstStyle/>
          <a:p>
            <a:r>
              <a:rPr lang="en-US" sz="3200" b="1" dirty="0" smtClean="0">
                <a:latin typeface="Times New Roman" pitchFamily="18" charset="0"/>
                <a:cs typeface="Times New Roman" pitchFamily="18" charset="0"/>
              </a:rPr>
              <a:t>Drinking too much water causes the</a:t>
            </a:r>
          </a:p>
          <a:p>
            <a:r>
              <a:rPr lang="en-US" sz="3200" b="1" dirty="0" smtClean="0">
                <a:latin typeface="Times New Roman" pitchFamily="18" charset="0"/>
                <a:cs typeface="Times New Roman" pitchFamily="18" charset="0"/>
              </a:rPr>
              <a:t> concentration of electrolytes to go down.</a:t>
            </a:r>
          </a:p>
          <a:p>
            <a:r>
              <a:rPr lang="en-US" sz="3200" b="1" dirty="0" smtClean="0">
                <a:latin typeface="Times New Roman" pitchFamily="18" charset="0"/>
                <a:cs typeface="Times New Roman" pitchFamily="18" charset="0"/>
              </a:rPr>
              <a:t>Which can make you have headaches, </a:t>
            </a:r>
          </a:p>
          <a:p>
            <a:r>
              <a:rPr lang="en-US" sz="3200" b="1" dirty="0" smtClean="0">
                <a:latin typeface="Times New Roman" pitchFamily="18" charset="0"/>
                <a:cs typeface="Times New Roman" pitchFamily="18" charset="0"/>
              </a:rPr>
              <a:t>weak muscles, and even death</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eb.uvic.ca/water/images/water-dr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838200" y="609600"/>
            <a:ext cx="7117526"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rPr>
              <a:t>Vital Functions of Water</a:t>
            </a:r>
            <a:endParaRPr lang="en-US" sz="5400" b="1" cap="none" spc="0"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endParaRPr>
          </a:p>
        </p:txBody>
      </p:sp>
      <p:sp>
        <p:nvSpPr>
          <p:cNvPr id="6" name="TextBox 5"/>
          <p:cNvSpPr txBox="1"/>
          <p:nvPr/>
        </p:nvSpPr>
        <p:spPr>
          <a:xfrm>
            <a:off x="609600" y="2209800"/>
            <a:ext cx="8534400" cy="2369880"/>
          </a:xfrm>
          <a:prstGeom prst="rect">
            <a:avLst/>
          </a:prstGeom>
          <a:noFill/>
        </p:spPr>
        <p:txBody>
          <a:bodyPr wrap="square" rtlCol="0">
            <a:spAutoFit/>
          </a:bodyPr>
          <a:lstStyle/>
          <a:p>
            <a:pPr>
              <a:buFont typeface="Arial" pitchFamily="34" charset="0"/>
              <a:buChar char="•"/>
            </a:pPr>
            <a:r>
              <a:rPr lang="en-US" sz="4000" dirty="0" smtClean="0">
                <a:solidFill>
                  <a:schemeClr val="bg1"/>
                </a:solidFill>
              </a:rPr>
              <a:t> Every cell in our bodies contain water. The water decides the shape of the cells, whether they are soft or firm.</a:t>
            </a:r>
          </a:p>
          <a:p>
            <a:pPr>
              <a:buFont typeface="Arial" pitchFamily="34" charset="0"/>
              <a:buChar char="•"/>
            </a:pPr>
            <a:endParaRPr lang="en-US" sz="2800" dirty="0">
              <a:solidFill>
                <a:schemeClr val="bg1"/>
              </a:solidFill>
            </a:endParaRPr>
          </a:p>
        </p:txBody>
      </p:sp>
      <p:sp>
        <p:nvSpPr>
          <p:cNvPr id="5" name="Rectangle 4"/>
          <p:cNvSpPr/>
          <p:nvPr/>
        </p:nvSpPr>
        <p:spPr>
          <a:xfrm>
            <a:off x="0" y="2209800"/>
            <a:ext cx="9144000" cy="3170099"/>
          </a:xfrm>
          <a:prstGeom prst="rect">
            <a:avLst/>
          </a:prstGeom>
        </p:spPr>
        <p:txBody>
          <a:bodyPr wrap="square">
            <a:spAutoFit/>
          </a:bodyPr>
          <a:lstStyle/>
          <a:p>
            <a:r>
              <a:rPr lang="en-US" sz="4000" dirty="0" smtClean="0">
                <a:solidFill>
                  <a:schemeClr val="bg1"/>
                </a:solidFill>
              </a:rPr>
              <a:t>Water is extremely important because it’s a main component in body fluids including blood, saliva, lymph, digestive juices, urine, and perspiration. Your body needs enough liquid in order to function properly. </a:t>
            </a:r>
            <a:endParaRPr lang="en-US" sz="4000" dirty="0">
              <a:solidFill>
                <a:schemeClr val="bg1"/>
              </a:solidFill>
            </a:endParaRPr>
          </a:p>
        </p:txBody>
      </p:sp>
      <p:sp>
        <p:nvSpPr>
          <p:cNvPr id="7" name="Rectangle 6"/>
          <p:cNvSpPr/>
          <p:nvPr/>
        </p:nvSpPr>
        <p:spPr>
          <a:xfrm>
            <a:off x="685800" y="1348800"/>
            <a:ext cx="8077200" cy="5509200"/>
          </a:xfrm>
          <a:prstGeom prst="rect">
            <a:avLst/>
          </a:prstGeom>
        </p:spPr>
        <p:txBody>
          <a:bodyPr wrap="square">
            <a:spAutoFit/>
          </a:bodyPr>
          <a:lstStyle/>
          <a:p>
            <a:pPr>
              <a:buFont typeface="Arial" pitchFamily="34" charset="0"/>
              <a:buChar char="•"/>
            </a:pPr>
            <a:r>
              <a:rPr lang="en-US" sz="2800" dirty="0" smtClean="0">
                <a:solidFill>
                  <a:schemeClr val="bg1"/>
                </a:solidFill>
              </a:rPr>
              <a:t> </a:t>
            </a:r>
            <a:r>
              <a:rPr lang="en-US" sz="4400" dirty="0" smtClean="0">
                <a:solidFill>
                  <a:schemeClr val="bg1"/>
                </a:solidFill>
              </a:rPr>
              <a:t>For most people, 50-75% of their body weight is water. Muscle tissue consists of 75% water, and fat tissue contain 20-35%. “This means that the total percentage of body weight from water depends on the ratio of fat to lean body tissue” (pg.173).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xit" presetSubtype="4" fill="hold" grpId="1" nodeType="clickEffect">
                                  <p:stCondLst>
                                    <p:cond delay="0"/>
                                  </p:stCondLst>
                                  <p:childTnLst>
                                    <p:animEffect transition="out" filter="slide(fromBottom)">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1" nodeType="clickEffect">
                                  <p:stCondLst>
                                    <p:cond delay="0"/>
                                  </p:stCondLst>
                                  <p:childTnLst>
                                    <p:animEffect transition="out" filter="wipe(down)">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0" fill="hold" grpId="1" nodeType="clickEffect">
                                  <p:stCondLst>
                                    <p:cond delay="0"/>
                                  </p:stCondLst>
                                  <p:childTnLst>
                                    <p:anim calcmode="lin" valueType="num">
                                      <p:cBhvr>
                                        <p:cTn id="39" dur="500"/>
                                        <p:tgtEl>
                                          <p:spTgt spid="7"/>
                                        </p:tgtEl>
                                        <p:attrNameLst>
                                          <p:attrName>ppt_w</p:attrName>
                                        </p:attrNameLst>
                                      </p:cBhvr>
                                      <p:tavLst>
                                        <p:tav tm="0">
                                          <p:val>
                                            <p:strVal val="ppt_w"/>
                                          </p:val>
                                        </p:tav>
                                        <p:tav tm="100000">
                                          <p:val>
                                            <p:fltVal val="0"/>
                                          </p:val>
                                        </p:tav>
                                      </p:tavLst>
                                    </p:anim>
                                    <p:anim calcmode="lin" valueType="num">
                                      <p:cBhvr>
                                        <p:cTn id="40" dur="500"/>
                                        <p:tgtEl>
                                          <p:spTgt spid="7"/>
                                        </p:tgtEl>
                                        <p:attrNameLst>
                                          <p:attrName>ppt_h</p:attrName>
                                        </p:attrNameLst>
                                      </p:cBhvr>
                                      <p:tavLst>
                                        <p:tav tm="0">
                                          <p:val>
                                            <p:strVal val="ppt_h"/>
                                          </p:val>
                                        </p:tav>
                                        <p:tav tm="100000">
                                          <p:val>
                                            <p:fltVal val="0"/>
                                          </p:val>
                                        </p:tav>
                                      </p:tavLst>
                                    </p:anim>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5" grpId="0"/>
      <p:bldP spid="5"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66CCFF"/>
        </a:solidFill>
        <a:effectLst/>
      </p:bgPr>
    </p:bg>
    <p:spTree>
      <p:nvGrpSpPr>
        <p:cNvPr id="1" name=""/>
        <p:cNvGrpSpPr/>
        <p:nvPr/>
      </p:nvGrpSpPr>
      <p:grpSpPr>
        <a:xfrm>
          <a:off x="0" y="0"/>
          <a:ext cx="0" cy="0"/>
          <a:chOff x="0" y="0"/>
          <a:chExt cx="0" cy="0"/>
        </a:xfrm>
      </p:grpSpPr>
      <p:sp>
        <p:nvSpPr>
          <p:cNvPr id="4" name="TextBox 3"/>
          <p:cNvSpPr txBox="1"/>
          <p:nvPr/>
        </p:nvSpPr>
        <p:spPr>
          <a:xfrm>
            <a:off x="381000" y="381000"/>
            <a:ext cx="8459111" cy="2246769"/>
          </a:xfrm>
          <a:prstGeom prst="rect">
            <a:avLst/>
          </a:prstGeom>
          <a:noFill/>
        </p:spPr>
        <p:txBody>
          <a:bodyPr wrap="none" rtlCol="0">
            <a:spAutoFit/>
          </a:bodyPr>
          <a:lstStyle/>
          <a:p>
            <a:r>
              <a:rPr lang="en-US" sz="2800" b="1" dirty="0" smtClean="0"/>
              <a:t>Water is vital for our bodies to produce sweat to cool</a:t>
            </a:r>
          </a:p>
          <a:p>
            <a:r>
              <a:rPr lang="en-US" sz="2800" b="1" dirty="0" smtClean="0"/>
              <a:t> down. Not enough water causes body temperature to </a:t>
            </a:r>
          </a:p>
          <a:p>
            <a:r>
              <a:rPr lang="en-US" sz="2800" b="1" dirty="0" smtClean="0"/>
              <a:t>increase and it can cause  headaches, nausea, dizziness,</a:t>
            </a:r>
          </a:p>
          <a:p>
            <a:r>
              <a:rPr lang="en-US" sz="2800" b="1" dirty="0" smtClean="0"/>
              <a:t> and loss of consciousness. If body temperature </a:t>
            </a:r>
          </a:p>
          <a:p>
            <a:r>
              <a:rPr lang="en-US" sz="2800" b="1" dirty="0" smtClean="0"/>
              <a:t>continuous to rise, death will occur.</a:t>
            </a:r>
            <a:endParaRPr lang="en-US" sz="2800" b="1" dirty="0"/>
          </a:p>
        </p:txBody>
      </p:sp>
      <p:pic>
        <p:nvPicPr>
          <p:cNvPr id="4101" name="Picture 5"/>
          <p:cNvPicPr>
            <a:picLocks noChangeAspect="1" noChangeArrowheads="1"/>
          </p:cNvPicPr>
          <p:nvPr/>
        </p:nvPicPr>
        <p:blipFill>
          <a:blip r:embed="rId2" cstate="print"/>
          <a:srcRect/>
          <a:stretch>
            <a:fillRect/>
          </a:stretch>
        </p:blipFill>
        <p:spPr bwMode="auto">
          <a:xfrm>
            <a:off x="381000" y="2819401"/>
            <a:ext cx="3992015" cy="3276600"/>
          </a:xfrm>
          <a:prstGeom prst="rect">
            <a:avLst/>
          </a:prstGeom>
          <a:noFill/>
          <a:ln w="9525">
            <a:noFill/>
            <a:miter lim="800000"/>
            <a:headEnd/>
            <a:tailEnd/>
          </a:ln>
        </p:spPr>
      </p:pic>
      <p:pic>
        <p:nvPicPr>
          <p:cNvPr id="4103" name="Picture 7" descr="https://s3.amazonaws.com/healthtap-public/ht-staging/user_answer/avatars/425753/large/open-uri20121002-16007-1yosolh.jpeg?1349142385"/>
          <p:cNvPicPr>
            <a:picLocks noChangeAspect="1" noChangeArrowheads="1"/>
          </p:cNvPicPr>
          <p:nvPr/>
        </p:nvPicPr>
        <p:blipFill>
          <a:blip r:embed="rId3" cstate="print"/>
          <a:srcRect/>
          <a:stretch>
            <a:fillRect/>
          </a:stretch>
        </p:blipFill>
        <p:spPr bwMode="auto">
          <a:xfrm>
            <a:off x="4572000" y="3124200"/>
            <a:ext cx="4305300" cy="2867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26" presetClass="entr" presetSubtype="0" fill="hold" nodeType="with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wipe(down)">
                                      <p:cBhvr>
                                        <p:cTn id="13" dur="580">
                                          <p:stCondLst>
                                            <p:cond delay="0"/>
                                          </p:stCondLst>
                                        </p:cTn>
                                        <p:tgtEl>
                                          <p:spTgt spid="4101"/>
                                        </p:tgtEl>
                                      </p:cBhvr>
                                    </p:animEffect>
                                    <p:anim calcmode="lin" valueType="num">
                                      <p:cBhvr>
                                        <p:cTn id="14" dur="1822" tmFilter="0,0; 0.14,0.36; 0.43,0.73; 0.71,0.91; 1.0,1.0">
                                          <p:stCondLst>
                                            <p:cond delay="0"/>
                                          </p:stCondLst>
                                        </p:cTn>
                                        <p:tgtEl>
                                          <p:spTgt spid="410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10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10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10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101"/>
                                        </p:tgtEl>
                                        <p:attrNameLst>
                                          <p:attrName>ppt_y</p:attrName>
                                        </p:attrNameLst>
                                      </p:cBhvr>
                                      <p:tavLst>
                                        <p:tav tm="0" fmla="#ppt_y-sin(pi*$)/81">
                                          <p:val>
                                            <p:fltVal val="0"/>
                                          </p:val>
                                        </p:tav>
                                        <p:tav tm="100000">
                                          <p:val>
                                            <p:fltVal val="1"/>
                                          </p:val>
                                        </p:tav>
                                      </p:tavLst>
                                    </p:anim>
                                    <p:animScale>
                                      <p:cBhvr>
                                        <p:cTn id="19" dur="26">
                                          <p:stCondLst>
                                            <p:cond delay="650"/>
                                          </p:stCondLst>
                                        </p:cTn>
                                        <p:tgtEl>
                                          <p:spTgt spid="4101"/>
                                        </p:tgtEl>
                                      </p:cBhvr>
                                      <p:to x="100000" y="60000"/>
                                    </p:animScale>
                                    <p:animScale>
                                      <p:cBhvr>
                                        <p:cTn id="20" dur="166" decel="50000">
                                          <p:stCondLst>
                                            <p:cond delay="676"/>
                                          </p:stCondLst>
                                        </p:cTn>
                                        <p:tgtEl>
                                          <p:spTgt spid="4101"/>
                                        </p:tgtEl>
                                      </p:cBhvr>
                                      <p:to x="100000" y="100000"/>
                                    </p:animScale>
                                    <p:animScale>
                                      <p:cBhvr>
                                        <p:cTn id="21" dur="26">
                                          <p:stCondLst>
                                            <p:cond delay="1312"/>
                                          </p:stCondLst>
                                        </p:cTn>
                                        <p:tgtEl>
                                          <p:spTgt spid="4101"/>
                                        </p:tgtEl>
                                      </p:cBhvr>
                                      <p:to x="100000" y="80000"/>
                                    </p:animScale>
                                    <p:animScale>
                                      <p:cBhvr>
                                        <p:cTn id="22" dur="166" decel="50000">
                                          <p:stCondLst>
                                            <p:cond delay="1338"/>
                                          </p:stCondLst>
                                        </p:cTn>
                                        <p:tgtEl>
                                          <p:spTgt spid="4101"/>
                                        </p:tgtEl>
                                      </p:cBhvr>
                                      <p:to x="100000" y="100000"/>
                                    </p:animScale>
                                    <p:animScale>
                                      <p:cBhvr>
                                        <p:cTn id="23" dur="26">
                                          <p:stCondLst>
                                            <p:cond delay="1642"/>
                                          </p:stCondLst>
                                        </p:cTn>
                                        <p:tgtEl>
                                          <p:spTgt spid="4101"/>
                                        </p:tgtEl>
                                      </p:cBhvr>
                                      <p:to x="100000" y="90000"/>
                                    </p:animScale>
                                    <p:animScale>
                                      <p:cBhvr>
                                        <p:cTn id="24" dur="166" decel="50000">
                                          <p:stCondLst>
                                            <p:cond delay="1668"/>
                                          </p:stCondLst>
                                        </p:cTn>
                                        <p:tgtEl>
                                          <p:spTgt spid="4101"/>
                                        </p:tgtEl>
                                      </p:cBhvr>
                                      <p:to x="100000" y="100000"/>
                                    </p:animScale>
                                    <p:animScale>
                                      <p:cBhvr>
                                        <p:cTn id="25" dur="26">
                                          <p:stCondLst>
                                            <p:cond delay="1808"/>
                                          </p:stCondLst>
                                        </p:cTn>
                                        <p:tgtEl>
                                          <p:spTgt spid="4101"/>
                                        </p:tgtEl>
                                      </p:cBhvr>
                                      <p:to x="100000" y="95000"/>
                                    </p:animScale>
                                    <p:animScale>
                                      <p:cBhvr>
                                        <p:cTn id="26" dur="166" decel="50000">
                                          <p:stCondLst>
                                            <p:cond delay="1834"/>
                                          </p:stCondLst>
                                        </p:cTn>
                                        <p:tgtEl>
                                          <p:spTgt spid="4101"/>
                                        </p:tgtEl>
                                      </p:cBhvr>
                                      <p:to x="100000" y="100000"/>
                                    </p:animScale>
                                  </p:childTnLst>
                                </p:cTn>
                              </p:par>
                              <p:par>
                                <p:cTn id="27" presetID="5" presetClass="entr" presetSubtype="10" fill="hold" nodeType="withEffect">
                                  <p:stCondLst>
                                    <p:cond delay="0"/>
                                  </p:stCondLst>
                                  <p:childTnLst>
                                    <p:set>
                                      <p:cBhvr>
                                        <p:cTn id="28" dur="1" fill="hold">
                                          <p:stCondLst>
                                            <p:cond delay="0"/>
                                          </p:stCondLst>
                                        </p:cTn>
                                        <p:tgtEl>
                                          <p:spTgt spid="4103"/>
                                        </p:tgtEl>
                                        <p:attrNameLst>
                                          <p:attrName>style.visibility</p:attrName>
                                        </p:attrNameLst>
                                      </p:cBhvr>
                                      <p:to>
                                        <p:strVal val="visible"/>
                                      </p:to>
                                    </p:set>
                                    <p:animEffect transition="in" filter="checkerboard(across)">
                                      <p:cBhvr>
                                        <p:cTn id="29"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2AAD">
            <a:alpha val="43000"/>
          </a:srgbClr>
        </a:solidFill>
        <a:effectLst/>
      </p:bgPr>
    </p:bg>
    <p:spTree>
      <p:nvGrpSpPr>
        <p:cNvPr id="1" name=""/>
        <p:cNvGrpSpPr/>
        <p:nvPr/>
      </p:nvGrpSpPr>
      <p:grpSpPr>
        <a:xfrm>
          <a:off x="0" y="0"/>
          <a:ext cx="0" cy="0"/>
          <a:chOff x="0" y="0"/>
          <a:chExt cx="0" cy="0"/>
        </a:xfrm>
      </p:grpSpPr>
      <p:sp>
        <p:nvSpPr>
          <p:cNvPr id="4" name="TextBox 3"/>
          <p:cNvSpPr txBox="1"/>
          <p:nvPr/>
        </p:nvSpPr>
        <p:spPr>
          <a:xfrm>
            <a:off x="228600" y="609600"/>
            <a:ext cx="8508483" cy="1384995"/>
          </a:xfrm>
          <a:prstGeom prst="rect">
            <a:avLst/>
          </a:prstGeom>
          <a:noFill/>
        </p:spPr>
        <p:txBody>
          <a:bodyPr wrap="none" rtlCol="0">
            <a:spAutoFit/>
          </a:bodyPr>
          <a:lstStyle/>
          <a:p>
            <a:r>
              <a:rPr lang="en-US" sz="2800" b="1" dirty="0" smtClean="0"/>
              <a:t>Almost all chemical reactions in the body need water</a:t>
            </a:r>
          </a:p>
          <a:p>
            <a:r>
              <a:rPr lang="en-US" sz="2800" b="1" dirty="0" smtClean="0"/>
              <a:t>to take place.</a:t>
            </a:r>
          </a:p>
          <a:p>
            <a:r>
              <a:rPr lang="en-US" sz="2800" dirty="0" smtClean="0"/>
              <a:t>Ex. Breaking down carbohydrates and proteins for energy</a:t>
            </a:r>
            <a:endParaRPr lang="en-US" sz="2800" dirty="0"/>
          </a:p>
        </p:txBody>
      </p:sp>
      <p:sp>
        <p:nvSpPr>
          <p:cNvPr id="5" name="TextBox 4"/>
          <p:cNvSpPr txBox="1"/>
          <p:nvPr/>
        </p:nvSpPr>
        <p:spPr>
          <a:xfrm>
            <a:off x="304800" y="2514600"/>
            <a:ext cx="8236614" cy="1323439"/>
          </a:xfrm>
          <a:prstGeom prst="rect">
            <a:avLst/>
          </a:prstGeom>
          <a:noFill/>
        </p:spPr>
        <p:txBody>
          <a:bodyPr wrap="none" rtlCol="0">
            <a:spAutoFit/>
          </a:bodyPr>
          <a:lstStyle/>
          <a:p>
            <a:r>
              <a:rPr lang="en-US" sz="2800" b="1" dirty="0" smtClean="0"/>
              <a:t>Water is often a reactant during many reactions in the</a:t>
            </a:r>
          </a:p>
          <a:p>
            <a:r>
              <a:rPr lang="en-US" sz="2800" b="1" dirty="0" smtClean="0"/>
              <a:t> body</a:t>
            </a:r>
            <a:r>
              <a:rPr lang="en-US" sz="2400" dirty="0" smtClean="0"/>
              <a:t>.</a:t>
            </a:r>
          </a:p>
          <a:p>
            <a:endParaRPr lang="en-US" sz="2400" dirty="0"/>
          </a:p>
        </p:txBody>
      </p:sp>
      <p:pic>
        <p:nvPicPr>
          <p:cNvPr id="26626" name="Picture 2" descr="http://t3.gstatic.com/images?q=tbn:ANd9GcTU5oiaYxDLDJY9-Zkvi_9Dsqswd-vSr8Yet3XPXk1hHS-gyS81cQ"/>
          <p:cNvPicPr>
            <a:picLocks noChangeAspect="1" noChangeArrowheads="1"/>
          </p:cNvPicPr>
          <p:nvPr/>
        </p:nvPicPr>
        <p:blipFill>
          <a:blip r:embed="rId2" cstate="print"/>
          <a:srcRect/>
          <a:stretch>
            <a:fillRect/>
          </a:stretch>
        </p:blipFill>
        <p:spPr bwMode="auto">
          <a:xfrm>
            <a:off x="5181600" y="3581400"/>
            <a:ext cx="2971800" cy="2971801"/>
          </a:xfrm>
          <a:prstGeom prst="rect">
            <a:avLst/>
          </a:prstGeom>
          <a:noFill/>
        </p:spPr>
      </p:pic>
      <p:sp>
        <p:nvSpPr>
          <p:cNvPr id="26628" name="AutoShape 4" descr="data:image/jpeg;base64,/9j/4AAQSkZJRgABAQAAAQABAAD/2wCEAAkGBhQSEBQUDxQUFBQUFBQYFRUSFA8UFRUXFBQVFRQYFxQXHCYeFxojGRUWHy8hIycpLC0sFx4xNTAqNSYrLCkBCQoKDgwOGg8PFywcHBwqKSkpKSkpKSwpLCwpKSkpKSksKSksKSwpKSksKSkpKSksLCkpKSkpLCwsKSwpKSksKf/AABEIALcBFAMBIgACEQEDEQH/xAAcAAACAgMBAQAAAAAAAAAAAAAAAQIEAwUHBgj/xAA/EAABAwEEBggEBAUEAwEAAAABAAIRAwQSITEFQVFhcZEGBxMigaGxwTJC0fAUUnLhIyRigqKSssLxU1TiFf/EABoBAQADAQEBAAAAAAAAAAAAAAABAwQCBQb/xAAjEQEAAgICAQQDAQAAAAAAAAAAAQIDESExEiIyQVEEE2EU/9oADAMBAAIRAxEAPwDsqaSFAaaQTRIQhCBoQmEAmkmgEITQCIQmgUIhNEIEiE0FAkk0IEiE0IFCE0QgSE0IEhNCBITSQCSkkgSE0IgkJoRLEEIQiAE0k0DQkmEDQkpIkBNIJoGhCagCE0IEhErU6X6UWezCa1QDhLstWGtBtioueBmuR6c64C8O/CvFISQyaZqVHAfMbxDGDYIceGS83X6z7QWiahdGMwGmdXw79W5E6d+ZVBU5XCKfW5VDO61t4DAkvznismjuvSuQO0ZTcMJgOB5zHlrUmncrw2hOVxZvXtVDzfoUyyflcS4A5TK9x0b6zLLaoaH3Hn5X4Y7jkU2al7JCjTqhwkEEHZrU0QUIhNCBQkpJQgSFKEoRBIhOEIFCE0kCQmhSlgTSQuQwhARKlBoSTCBppJok00k0DCaQTCgNY69cMaS4wBtU3OXK+tTpx2TezpO7zgYj5Rrd9P8AsKJnSYr5SwdYXWx2RNGzYvyJBwG5xGZ3DAZGchyTSWn6lZzjVeXEARqAB2AYALW1ahc4kzPosdTPiPVFvjoPtRMFR7fasEQm9vdlShm7chQZUiOXslV27RPsfNYhkpQsOqHPZh4LLZ7UWkR4fRVnHPwKi06tuXHUnad6l0zoT1pVrI5rahdUokgFjiSW8CV3jQHSCjbKIq2d0tOBBwcx0YtcNRXyFQq69Yz8MvFeq6KdLq1iqipRd+ppm49utrh6HUuN6TNYtzD6mhELT9GOk1K3UG1aJzwc05tdraVuV2p0UJJoRBIThCBITSQJIqSSBIQhSlgQkmuQIQhEBNJNSGFIKKYRKQKaiEwgkFIKITlQNR0o0q2hQc5xgQSdpAwIG8yBzXzXp63Or16lV2Jc4gbANQHlyXV+tPSt5/ZNOAz8MG+bnHkuWPs5OIx7xa07TkT/AKnHks9786bsOPVd/bDYNDj8PVqu2XWb8YceeC1daxksvn5pI8HCfIhe70jYbllZRHxC/PMH1jmqlq0P/IgDMG95Oa4eaqrlXWxcPB2ijr24cCNSVNs4H5hhxC2TqGJDsngA/qGE+nNUAwglhzBkcf3WqJ2zWrqWJjZbwx9J9licyJ3Eq60g8p4xg7/E+ShWZmd0+n1XW3E1VRkOHokBOCmwYc/QKEKXEwyNOvwP395K5ZqsOG/lP36qpTGB3gc8T7Ia/wBj7FRPLus6dB6vulLrFa2GYo1IFVuqMbruIPlK+jqNUOAIMgiQV8iUauR+9a+g+qfpH29l7J5l9HAbS35T7Lis/BlruPKHvUJBNWswRCEIEhNIoEoqRUSgEJIUpV0IQoDRKSEQYTWF1paNc8Fh/wD0m7DG3D6qdSbiF1MLDRtTXfCfDWsygSCYUQpBEpJOKFV0jauzpPecmscf9IJ9lEkOH9KbZ2trqna98eDi1qnZtCD+XEQC5kbbrQXT4nFUNG2ft7XDsrsu8XScea9jZ9E9jXZ2br9KcGuILqZII7p1jHivPs9evpiGGy6ENXtajh8RLWbo1/exQOhXGmGR85PgR9V7jR9NoYG6gFKrSaDOHguIpwnz5cO6WdGnU8hgZI+npyC8raqJDWvjHPwB9QV2zpZpOgAWOkuBya0nzXj32GnUYQ2hWzJYezJgHUfPmr63mqu0Vty50Xw5rxlOI9R6rLUZ3YGOBjgW4ecDkrOk9EupOIuuGMw4EcvPkqTK0DwnxBB9loid9M8xre2GzskD9RH+KjGPNWbK2HEbKjSOBSZSz4u8iPqutuIjcMVJmXj/ALlia3LeCrrGfDxj/En2WGkzvN/SfSU2aZaD+6PvWvf9X+mzZrTTfJuk3XDa04H2PgvAWdvdPH3XpdFiACdRH09Qqb8L6xuNS+oqb5AI1hZF57oRpPtrHTJ+Jvcd/bEeRC9CtETuGC0anRITQpckkmolAiVEppIBCSalKsmopqAKt+IJfAym6TEgO1Tt4bUW2vAgHEz9+qzXWijdGBuz45zzXdYVWsyWxoDQCXG85rdQzOwYKtb7LlgMj3sRvggZk7VXbpxrobUb+Uh2F0HfjMg+Bkb1YNtvhw2DDflszPkuvGYcxeJUDSj11eyy0dJOb8WIGB27liqENcdsnAZ//IWOozbkdX34rrW0b03Flt7H/CcRmDmqGmOkPYvDQ0E4EyYwOxaypSnPCcJ14a/fmtdpWzOd3iSSBHezA1Ru1c1TlrMV3VowWrNtWexsmmaVSLrgCRkcDw2ErWdOK0WGvvYW+BEnyBHivKWOpALZicp2qsbe97H0KxMO26ju2feax/v3Gphu/wA3O6y8Fo7SRp2urGALH+F0tjHmo2fTlpAdWlrmCTiW34a9jDdk4mXjujVJ1Fet0F0Zp0rS9z3Fxcy6A4NgSZJkZzhqGS2dq6I2eO7TYD+keiqi1d8tFvKeIbPonpj8RSBcIcACc8jkeELa2srUaC0S2zNdcmXmYJJjhOQ3LbdrgZVduZ4TH9ea0haabSXXW3tsCSeKojpM1pAc5gwyLj9I81DT1CoZ7ENvXvnkAapgfFGzavI6Z6NVXN7tMOebkvDn3jdLy7DLvXmjXFzeV3SkT3KLW11D2j7ZQtEdo0GMsiQQvDdMuhjaf8WzfCZJaPliAY3Y+qVKw2ildu03/wBxBIO6Pl3HJepsFd1WmW1GOEtIIcNogpzjncTw6iK3jrUuRMJBB2QDzw5ZK1Qd3sdcHm0E/wC1XNPaKNKo4HXkd/7rXWep8J/KYPAGfQla4tFo2yTXxnS32eLRsePMfRYmU4fT/T/xCtPZg47geUjD71rDXbBYdhHJzAE2nSApXQ/cQf8AIleisTIaeHoZWqDL17+oQPER9Oa2mj3zTB2tYfIA+cquyyrsvVNaZo1GzrY4eILf+AXv1y3qdrd6o3+meTsPUrqQV2P2sWaNXkIQgqxSiUimVEoEkUyolAShJClKugIlChDXWy3MbXpseYJOGBxyjHiq1vtLAxwpRecD8AknGcgPCcgqnTOm4NbUY1zyJF0ERqJkfNIvCMclhs+n6IpTS7pAbeLgDhMST8xGweS246+mJh5+W3qmtlKlpwXS0BznOwJB7sYSS06xMSt5StQwIwAiQYIjM7wd2PivL2m036rSGt+Y4AiRPzHxHntWytFJwpv7Nplh7xJJjGbjY1gHHgpvyjFGmzs1rN4B4kveACJ+bJxB45KrWtj6ZqB4aSxxAIL9sYyIGrJZtE2Jwu1C+TEgZieM4j6KwLJ3jLnEuMk93jsVMNDBUq4gCJPeE7sDzBVaob2AyOs4YHKfHBXKVgxwce7rIZrndsjmos0Y2ZcXH4jmABBgYAbZ5KZ1oje4086ynLvFQ01ZMWubnr8FY7UGoQNRWXSwHZtJ2/ReHfuX0VOoU6tkmiXg95gLgeAkg7jCz6NtLnNDs9x9tizsp/wX/od/tKjoKn/DCrdfDL+IJdiFafUwWu0baL4dhk50TqF4woaXrvbSe4CboLgRj8OJ9Cu4ncJ8edJ2qCq1NypaP0h2jQdolXqbVxyTGuEhSnUsrbMNizUqauUrOmplDmXWVo+6xrwPmHoVzmmbpI1OMj74HyXY+tGkPwrRrvTyBK43Up4D7xWvBPGlOWOpbeyC8IOd279PRVqrO6N7Wn/TgfZSouIcNV4fSfMT4LBXqxUg7XciZ9CVbravaVjtGY2Dzbl5RyW5sjopOAyAJHCQR6ea89ZBFcg6588vVbbRdWWgbQ5voB6KLwUl1Lqbtf8AM1W7aZI4Xmn3XYwuEdT8/i735Ww7g+Geq7s3JWYumX8j3GkU0irFBFQKkVEoEVEplJSEhCESrppIUIYrTZw9pa7I8wdRC8Xb7EKbwx7A0ZAshjYmb8QcZJnD9vcqvbLCyq2Hidh1idhVuPJ4T/FOXH5xx28FVtIpuIZTBh8n+JeLgMrpAAGf1XoOj+kGPvBou5GNcY69awW3oYRjRN7cSAeZ+qoCyVKBl7uyduF9x3AYA+xjNaJmtupZ4869w9Iyq1ri1o14DecTA2fVT4YuOcZDcStFZ7W5t5zmnvY3nOIJJybBMu8ICv2LTDLrQAb7jEEBovYZ6hnlmq5rMLK2iVur3G3W4ucfM5nyngFU0pbRSpEzi4Q3bG3znxCzWjC9MucMSAWtnXcBOQyJOZWt0vZy8C98RMkDIAZAbMyVVkt40mV2GvleIaGxVDMrYaRshqsbBxaZ46j7KFKz3Stm1uS8bW3vRMQxWanLC062kHxBCyWFga0N2LPRZAKiKalyhZKAYwuO8+68fVqV6dCqymTUDw67fJJZenCdYAOC23TXTfYUGtBh1RwHBoIL/UDxOxYdHYgTjK7nHatYt8SmmWs2mPpp+i9EtY1pzGB8F62hZ5zVOjYA15IGa21nC47TaeU6dKFmv4JEJNGBSZRDw3WRWlrW64PN0D0C5farPnudHM4LoPTR5c9zthAHNeL0kyPEjyB913inl1kj0qVTKkTqfB4OH/ap2t01m+APGYKt2p0URjiCD5wPKOap2YX6/i7yBWyOmK/emWzj+Yd/T7QrWjn/AA/qPuVXsp/iVn8QOJMBZ7IIu+J8wubOqOtdTtkmpXdqhg3YkuHkPJdiYcFzDqZaBSqTmXDkGwPddQaMF3j9rLm95pFMqJVilEqJUiolSEolNIoEhCEGBCSagCEk0AE4STCDXWnQFJ5m7DtRlxA/tJhaDS+gazXNcKoMEkQ0tjEE7ceZXsVitVnvtI15jiuv2WrHCIx0tPqeVsT4bdeDi+XYgbDhBJiZwAnAK48XpcRG45xvUxZonCCc1J7Yb4LLkzzeNTGmyn40Y53E7ad7cVfoskKk9uKv0RgsrX8G0ZqD24LIVV0haLjCcyBgNpOSJr25p040g6vbjRZ8NEBpOOBIa53rHNbjopbnQ2nVBMfC8DAxqJ1Hcstk0K2857zec8lzt5JkzC9DY6TQ2AABuVuXP5xFfopgpi3rmZncsgExGSu0KapWZsFbOgVnhLJ2SwWpkMPBXmqnpWqG03E5ALqUQ5t0kZecG8SfP9z4LwWkK1+pDcsQPMe55L13SjSIZSc756ghu5usrwbql1pOuMOJwHurMNflOW2o0Vsq/wAPi+BwaFj0bIFSp+VuHEkftzULfhdb+RuPE4n6eBVmhT/hhp1mXcG4kegWv4Yu5KzMIa0bTfdw+Fo81aod57RtujmZWChJBdvDW8SfoFbsFKaxjJt7/EQPMhcWW1dn6oqveqN3A8iR7hdRbkuUdU0dtUjItf4Y0iPIrq0rvH7WXP7zlRJTlRJVqkiopkqMoEUkyooBJEoQYEIQoDQkhBJNRUkDTCipBBS0lSETrOHFa+r8K2OlD3W8VQLcFiya83oYuccNVUbirVM4LDaG4rJQyVaxlWu0hTvQNQK2K1jrWCSBBxOPDA+a5l3VTFkgyFcDIhQ7RZO2C44dzLIxqz03Kp+JCwV9KsZi5wA3kJtDdNr4LyPS/pC1ouTgMXH24rW6c6eNa0ijj/UchwXNtMaVfUMuPPLjGviu61mxxXktNaVNaqXOwaMhsAWvZLnDDLvHxwYOXqsFM33RqnFWK7i1k/NUOEamjBba18eGW9vLlhb36hJyGJ3n9yrld12mIzOGG83j971WouAbHj9Pp4qYMvA2Dz1/fBdy4jhcotutaPyguO84BvqrGjDda92wcyTJ9Aq7DhxPk0QPdWKQin/cR4ANAVcrYdf6pmQ+Tm+nUJ4BzAPL0XUpXNerBndpPH/rj/JwmfFhXSJVtI1DHlndkiVEpSkSu1QlJEpEoAlRQSkUAhJCDChKU5UBoSQCgkmohSCBhSCiEwgwaQZLJ2EFUdS2tZwDXF2UGeEYrV0zInaFmzV5214LceLW2puKx0ait2tqoNzWeWmFslfP2m9N2izW60dhUcya9WW5tJ7R2bTgV397cFwfprZI0lXB/wDM5w/uAf7qzHrfLm0bhttB9OLTUcQ8MIbdJIaQYc5rdsfMug0qd4DE4gEYjL6rnnRCwRZ69Q5ufRaOAcHu9PJe30La7wuHMZFZss+rhoivpZLTYnai5aO36LMEunzJOwcV7JovDJafT9sayGMb2j8TdbGEA4nZqzhV8prLn+kLCGNNSpkMgcv3K8da6he4k5EnWvSdKLTUcQHwPysGIHE6zHqvONoY7fv0W/DXUblnzTudHRER9wP3UbXVvEHIZDglaDGG3NYTVk46tW4ffmtEfbNadcM0x9+XNWaTLrf6n+QVSzYmTrJP7eKsVKt5wA8OGs+JSU1+1gPyGoNjmFsrZSu0Q+MBUjycT6Baix1r1QDaSfYL1WkqMWOIBkXhlMvLR4YNcq57W74dX6p6ROj6LjmacD+2o/1M8171rl5bq5sfZaMsrDmKQJ/uJd/yXp5V8MNu05SJULyLylykSlKjKUoHKSJSlA5QoyhBilCaFykITQpQYKYQhAwpIQgoaarRTu/mIHgTiq9F3dTQqcvS/B7la1la0nFCFks21XWGQuYdYWh2i0GrEvqhgaZyN0tPDBvmhC6x9ovxB6MpTTFKlgym4yTnUe7dqABPNbKz0KlKq0lvd4t+qEJkx17TTLaeG7/FF5uMN3DvO1ify6p3rDpymylZndmIyJOJc68bpJccSe8hCyytq5Zp83qnKOBbIWgqWiMNf7oQt+LpVl7LSgF6BqAWtQhaKdMeXtYp1ruJ8B5Yoo1cHbTr3a0IUuImds1lddx1n6rpWhdF9tRc6pg2nSL3AR3zdLKQ8Btyk7UIXNoWRPDsmgaNyiGDKmXMHBriAOXotkChC7hnns5SlCFKBKJQhAShJCAQhCJf/9k="/>
          <p:cNvSpPr>
            <a:spLocks noChangeAspect="1" noChangeArrowheads="1"/>
          </p:cNvSpPr>
          <p:nvPr/>
        </p:nvSpPr>
        <p:spPr bwMode="auto">
          <a:xfrm>
            <a:off x="0" y="-1619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0" name="Picture 6" descr="http://img.ehowcdn.com/article-new/ehow/images/a06/g3/vm/water-chemical-reactions-body-800x800.jpg"/>
          <p:cNvPicPr>
            <a:picLocks noChangeAspect="1" noChangeArrowheads="1"/>
          </p:cNvPicPr>
          <p:nvPr/>
        </p:nvPicPr>
        <p:blipFill>
          <a:blip r:embed="rId3" cstate="print"/>
          <a:srcRect/>
          <a:stretch>
            <a:fillRect/>
          </a:stretch>
        </p:blipFill>
        <p:spPr bwMode="auto">
          <a:xfrm>
            <a:off x="609600" y="3657600"/>
            <a:ext cx="4048125" cy="26860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457200" y="838200"/>
            <a:ext cx="8243490" cy="4832092"/>
          </a:xfrm>
          <a:prstGeom prst="rect">
            <a:avLst/>
          </a:prstGeom>
          <a:noFill/>
        </p:spPr>
        <p:txBody>
          <a:bodyPr wrap="square" rtlCol="0">
            <a:spAutoFit/>
          </a:bodyPr>
          <a:lstStyle/>
          <a:p>
            <a:r>
              <a:rPr lang="en-US" sz="4400" b="1" dirty="0" smtClean="0"/>
              <a:t>Water is a solvent. This means that substances can be dissolved in it.</a:t>
            </a:r>
          </a:p>
          <a:p>
            <a:r>
              <a:rPr lang="en-US" sz="4400" dirty="0" smtClean="0"/>
              <a:t>Ex. Water can dissolve amino acids from proteins, glucose from carbohydrates, minerals and water soluble vitamins.  </a:t>
            </a:r>
            <a:endParaRPr lang="en-US" sz="4400" dirty="0"/>
          </a:p>
        </p:txBody>
      </p:sp>
      <p:sp>
        <p:nvSpPr>
          <p:cNvPr id="3" name="TextBox 2"/>
          <p:cNvSpPr txBox="1"/>
          <p:nvPr/>
        </p:nvSpPr>
        <p:spPr>
          <a:xfrm>
            <a:off x="838200" y="1066800"/>
            <a:ext cx="7543800" cy="4216539"/>
          </a:xfrm>
          <a:prstGeom prst="rect">
            <a:avLst/>
          </a:prstGeom>
          <a:noFill/>
        </p:spPr>
        <p:txBody>
          <a:bodyPr wrap="square" rtlCol="0">
            <a:spAutoFit/>
          </a:bodyPr>
          <a:lstStyle/>
          <a:p>
            <a:r>
              <a:rPr lang="en-US" sz="4800" b="1" dirty="0" smtClean="0"/>
              <a:t>Lubricates Surfaces- Water is a lubricant in our bodies that reduces friction.</a:t>
            </a:r>
          </a:p>
          <a:p>
            <a:r>
              <a:rPr lang="en-US" sz="4800" dirty="0" smtClean="0"/>
              <a:t>Ex. Water in saliva lubricates food as it is swallowed</a:t>
            </a:r>
          </a:p>
          <a:p>
            <a:endParaRPr lang="en-US" sz="2800" dirty="0"/>
          </a:p>
        </p:txBody>
      </p:sp>
      <p:sp>
        <p:nvSpPr>
          <p:cNvPr id="4" name="TextBox 3"/>
          <p:cNvSpPr txBox="1"/>
          <p:nvPr/>
        </p:nvSpPr>
        <p:spPr>
          <a:xfrm>
            <a:off x="838200" y="1447800"/>
            <a:ext cx="7391400" cy="4247317"/>
          </a:xfrm>
          <a:prstGeom prst="rect">
            <a:avLst/>
          </a:prstGeom>
          <a:noFill/>
        </p:spPr>
        <p:txBody>
          <a:bodyPr wrap="square" rtlCol="0">
            <a:spAutoFit/>
          </a:bodyPr>
          <a:lstStyle/>
          <a:p>
            <a:r>
              <a:rPr lang="en-US" sz="5400" b="1" dirty="0" smtClean="0"/>
              <a:t>Water regulates body temperature. Body fluids that are responsible for this task are blood and perspiration.</a:t>
            </a:r>
            <a:endParaRPr lang="en-US" sz="5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1+ppt_w/2"/>
                                          </p:val>
                                        </p:tav>
                                      </p:tavLst>
                                    </p:anim>
                                    <p:anim calcmode="lin" valueType="num">
                                      <p:cBhvr additive="base">
                                        <p:cTn id="13" dur="500"/>
                                        <p:tgtEl>
                                          <p:spTgt spid="2"/>
                                        </p:tgtEl>
                                        <p:attrNameLst>
                                          <p:attrName>ppt_y</p:attrName>
                                        </p:attrNameLst>
                                      </p:cBhvr>
                                      <p:tavLst>
                                        <p:tav tm="0">
                                          <p:val>
                                            <p:strVal val="ppt_y"/>
                                          </p:val>
                                        </p:tav>
                                        <p:tav tm="100000">
                                          <p:val>
                                            <p:strVal val="ppt_y"/>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1"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1+ppt_w/2"/>
                                          </p:val>
                                        </p:tav>
                                      </p:tavLst>
                                    </p:anim>
                                    <p:anim calcmode="lin" valueType="num">
                                      <p:cBhvr additive="base">
                                        <p:cTn id="25" dur="500"/>
                                        <p:tgtEl>
                                          <p:spTgt spid="3"/>
                                        </p:tgtEl>
                                        <p:attrNameLst>
                                          <p:attrName>ppt_y</p:attrName>
                                        </p:attrNameLst>
                                      </p:cBhvr>
                                      <p:tavLst>
                                        <p:tav tm="0">
                                          <p:val>
                                            <p:strVal val="ppt_y"/>
                                          </p:val>
                                        </p:tav>
                                        <p:tav tm="100000">
                                          <p:val>
                                            <p:strVal val="ppt_y"/>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1"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1+ppt_w/2"/>
                                          </p:val>
                                        </p:tav>
                                      </p:tavLst>
                                    </p:anim>
                                    <p:anim calcmode="lin" valueType="num">
                                      <p:cBhvr additive="base">
                                        <p:cTn id="37" dur="500"/>
                                        <p:tgtEl>
                                          <p:spTgt spid="4"/>
                                        </p:tgtEl>
                                        <p:attrNameLst>
                                          <p:attrName>ppt_y</p:attrName>
                                        </p:attrNameLst>
                                      </p:cBhvr>
                                      <p:tavLst>
                                        <p:tav tm="0">
                                          <p:val>
                                            <p:strVal val="ppt_y"/>
                                          </p:val>
                                        </p:tav>
                                        <p:tav tm="100000">
                                          <p:val>
                                            <p:strVal val="ppt_y"/>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533400" y="304800"/>
            <a:ext cx="786837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Water Changes Everything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ontrols>
      <p:control spid="2050" name="ShockwaveFlash1" r:id="rId2" imgW="5638680" imgH="4038480"/>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CCFF">
            <a:alpha val="58000"/>
          </a:srgbClr>
        </a:solidFill>
        <a:effectLst/>
      </p:bgPr>
    </p:bg>
    <p:spTree>
      <p:nvGrpSpPr>
        <p:cNvPr id="1" name=""/>
        <p:cNvGrpSpPr/>
        <p:nvPr/>
      </p:nvGrpSpPr>
      <p:grpSpPr>
        <a:xfrm>
          <a:off x="0" y="0"/>
          <a:ext cx="0" cy="0"/>
          <a:chOff x="0" y="0"/>
          <a:chExt cx="0" cy="0"/>
        </a:xfrm>
      </p:grpSpPr>
      <p:sp>
        <p:nvSpPr>
          <p:cNvPr id="2" name="TextBox 1"/>
          <p:cNvSpPr txBox="1"/>
          <p:nvPr/>
        </p:nvSpPr>
        <p:spPr>
          <a:xfrm>
            <a:off x="0" y="1371600"/>
            <a:ext cx="2362200" cy="3170099"/>
          </a:xfrm>
          <a:prstGeom prst="rect">
            <a:avLst/>
          </a:prstGeom>
          <a:noFill/>
        </p:spPr>
        <p:txBody>
          <a:bodyPr wrap="square" rtlCol="0">
            <a:spAutoFit/>
          </a:bodyPr>
          <a:lstStyle/>
          <a:p>
            <a:r>
              <a:rPr lang="en-US" sz="2000" b="1" dirty="0" smtClean="0"/>
              <a:t>Bottled water has become very expensive especially brands like Fiji and Vas. However,  bottled water is no different than tap water when it comes to health and safety.</a:t>
            </a:r>
          </a:p>
        </p:txBody>
      </p:sp>
      <p:sp>
        <p:nvSpPr>
          <p:cNvPr id="4" name="Rectangle 3"/>
          <p:cNvSpPr/>
          <p:nvPr/>
        </p:nvSpPr>
        <p:spPr>
          <a:xfrm>
            <a:off x="6858000" y="1143000"/>
            <a:ext cx="2286000" cy="3477875"/>
          </a:xfrm>
          <a:prstGeom prst="rect">
            <a:avLst/>
          </a:prstGeom>
        </p:spPr>
        <p:txBody>
          <a:bodyPr>
            <a:spAutoFit/>
          </a:bodyPr>
          <a:lstStyle/>
          <a:p>
            <a:pPr lvl="0"/>
            <a:r>
              <a:rPr lang="en-US" sz="2000" b="1" dirty="0" smtClean="0">
                <a:solidFill>
                  <a:prstClr val="black"/>
                </a:solidFill>
              </a:rPr>
              <a:t>Some people drink bottled water because it supposedly contains minerals that are healthy for the body. Research does not confirm that it is any better than regular tap water.</a:t>
            </a:r>
          </a:p>
        </p:txBody>
      </p:sp>
      <p:sp>
        <p:nvSpPr>
          <p:cNvPr id="5" name="Rectangle 4"/>
          <p:cNvSpPr/>
          <p:nvPr/>
        </p:nvSpPr>
        <p:spPr>
          <a:xfrm>
            <a:off x="304800" y="4648200"/>
            <a:ext cx="2286000" cy="1938992"/>
          </a:xfrm>
          <a:prstGeom prst="rect">
            <a:avLst/>
          </a:prstGeom>
        </p:spPr>
        <p:txBody>
          <a:bodyPr>
            <a:spAutoFit/>
          </a:bodyPr>
          <a:lstStyle/>
          <a:p>
            <a:pPr lvl="0"/>
            <a:r>
              <a:rPr lang="en-US" sz="2000" b="1" dirty="0" smtClean="0">
                <a:solidFill>
                  <a:prstClr val="black"/>
                </a:solidFill>
              </a:rPr>
              <a:t>Bottled water lacks an element called fluoride, which protects the teeth enamel. Fluoride is found in tap water</a:t>
            </a:r>
            <a:r>
              <a:rPr lang="en-US" sz="2000" dirty="0" smtClean="0">
                <a:solidFill>
                  <a:prstClr val="black"/>
                </a:solidFill>
              </a:rPr>
              <a:t>. </a:t>
            </a:r>
          </a:p>
        </p:txBody>
      </p:sp>
      <p:sp>
        <p:nvSpPr>
          <p:cNvPr id="6" name="Rectangle 5"/>
          <p:cNvSpPr/>
          <p:nvPr/>
        </p:nvSpPr>
        <p:spPr>
          <a:xfrm>
            <a:off x="2971800" y="4953000"/>
            <a:ext cx="5924550" cy="1631216"/>
          </a:xfrm>
          <a:prstGeom prst="rect">
            <a:avLst/>
          </a:prstGeom>
        </p:spPr>
        <p:txBody>
          <a:bodyPr wrap="square">
            <a:spAutoFit/>
          </a:bodyPr>
          <a:lstStyle/>
          <a:p>
            <a:pPr lvl="0"/>
            <a:r>
              <a:rPr lang="en-US" sz="2000" b="1" dirty="0" smtClean="0">
                <a:solidFill>
                  <a:prstClr val="black"/>
                </a:solidFill>
              </a:rPr>
              <a:t>Depending on where you live the minerals in your water can be different. Some places might contain more iron where as some have more sulfur. This may cause people to buy tap water because the minerals can cause the water to have a certain taste. </a:t>
            </a:r>
            <a:endParaRPr lang="en-US" sz="2000" b="1" dirty="0">
              <a:solidFill>
                <a:prstClr val="black"/>
              </a:solidFill>
            </a:endParaRPr>
          </a:p>
        </p:txBody>
      </p:sp>
      <p:pic>
        <p:nvPicPr>
          <p:cNvPr id="7" name="Picture 2" descr="http://planetforward.ca/blog/wp-content/uploads/2009/08/bottled-water-vs-tap-water.jpg"/>
          <p:cNvPicPr>
            <a:picLocks noChangeAspect="1" noChangeArrowheads="1"/>
          </p:cNvPicPr>
          <p:nvPr/>
        </p:nvPicPr>
        <p:blipFill>
          <a:blip r:embed="rId2" cstate="print"/>
          <a:srcRect/>
          <a:stretch>
            <a:fillRect/>
          </a:stretch>
        </p:blipFill>
        <p:spPr bwMode="auto">
          <a:xfrm>
            <a:off x="2514600" y="1371600"/>
            <a:ext cx="3931920" cy="3276600"/>
          </a:xfrm>
          <a:prstGeom prst="rect">
            <a:avLst/>
          </a:prstGeom>
          <a:noFill/>
        </p:spPr>
      </p:pic>
      <p:sp>
        <p:nvSpPr>
          <p:cNvPr id="8" name="Rectangle 7"/>
          <p:cNvSpPr/>
          <p:nvPr/>
        </p:nvSpPr>
        <p:spPr>
          <a:xfrm>
            <a:off x="381000" y="304800"/>
            <a:ext cx="8458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Tap water VS. Bottled water</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t2.gstatic.com/images?q=tbn:ANd9GcRjNbBDaQckb6hw5wE0_C-q0z_Kdn8UbijOsfooZIrNsfnurjVq"/>
          <p:cNvPicPr>
            <a:picLocks noChangeAspect="1" noChangeArrowheads="1"/>
          </p:cNvPicPr>
          <p:nvPr/>
        </p:nvPicPr>
        <p:blipFill>
          <a:blip r:embed="rId2" cstate="print"/>
          <a:srcRect/>
          <a:stretch>
            <a:fillRect/>
          </a:stretch>
        </p:blipFill>
        <p:spPr bwMode="auto">
          <a:xfrm>
            <a:off x="2590800" y="381000"/>
            <a:ext cx="1905000" cy="3001174"/>
          </a:xfrm>
          <a:prstGeom prst="rect">
            <a:avLst/>
          </a:prstGeom>
          <a:noFill/>
        </p:spPr>
      </p:pic>
      <p:sp>
        <p:nvSpPr>
          <p:cNvPr id="5124" name="AutoShape 4" descr="data:image/jpeg;base64,/9j/4AAQSkZJRgABAQAAAQABAAD/2wCEAAkGBhAQEBIPDxAPDw0PDw8PDQ8PDw8PDQ8NFBAVFBQQFBQXGyYeFxkjGRQVHy8gJCcpLCwsFR4xNTAqNSYrLCkBCQoKDgwOGg8PFykcHCUqKSopLSwpKSwsKSwpLyksLCkpLCwpKSksKSwpLCksKSkpLSopKSkpKSwsKSwsLCksKf/AABEIAPMAzwMBIgACEQEDEQH/xAAcAAACAgMBAQAAAAAAAAAAAAAEBgMFAAECBwj/xABLEAACAgEBAwcIBAoJAgcAAAABAgADEQQFEiEGMUFRYXGBBxMiIzKRsbIkcqHBFDM0UnN0grPR8DVCYpKio8LD4VTxJUNTY2SDk//EABoBAAMBAQEBAAAAAAAAAAAAAAIDBAUBAAb/xAAxEQACAQIEAwcDAwUAAAAAAAAAAQIDEQQhMXESIjIjM0FCUWGBBZHhE6HRFENSscH/2gAMAwEAAhEDEQA/APHgJ0BMAnYE+jSImzQWdhZsCdgRiiLbNBZ0FnQWdhY1RFtnIWdBZ2FnYSMURbkcBJItcs9i7IF7gMSqZ449o93VPb+RnIfZ61BzparLPz7h55vc2QPASKtjadJ8OrGwoynnofP27N7s+kOVOzaEp9Cilfq01j7p4vtxAGOAo/ZEnX1Nf4fv+Bjwz9RY3Jvdklr4PMPd/CcJcCccxPN1GVUcbSqPh0fuInQnFX1Nbszdk25M3Jfwk3GQ7szdk+5NFYLidUiDdmbsm3Jm5FuIxSId2a3ZPuzW7FuI1Mg3ZyyycrOCsU4hpg5E4KwgrI2EBoMAAkgWaAkgEfGILZgWdhZgEkAjoxFNmgskVZtVkirHKIpyOQskVZtVkipGKIpyLvkzwYd8925It6rwnhPJ7g/jPcuRv4rwnx+L76e7Nmj0R2OuWB9V4TxLb3tGe3crk9Vnsnie3l9IydDJC1asA1Aw6/WX4yxsHGA6wcV7x8YyHUjj0Za+bmebhfmpnmp9tY+dAyk0UhhqnJqg2O3BNyZuQrzU5NcBxGxYPuTRSEbk5ZIlxHJgxWRsIQwkTCLcRiZAwkZEnKzgrFuIxMr1EkUTSiSKJRGIDZtVkirMVZKqx8YiZSNKslVZirJlSPUREpHKpJVSdpXCEqh8IvU1o9pJQ3pZZjxCjq6yegRu0nldfTqiIlKhmAfe3ndFz7RAIB7sjwnnmp0zPqGAda8BBvHJIG6OYeMu9FyX0jKN+68t0lUXB98+YnhKlWtNxStdmr+tGnCN/RFryj8smsZ2rr/B7aRzMaWTe4dQsPxilqeW11hy9GnPXu+eX/WYynkfoD/52q/uVSC7khoQPx2p/wDzrhRwNReC+34FvF036/uLqa8W59XuHoAfOfAj74HrLcMFYFTwxkHBjFZsTTJ7Nt2e1FHwMp9uqENZ3t4EHoPQZNXwtSm02l8FFKtGayuMwqmeahdVeVB61B94m/Mz6ww7gJqnJqhxqnJqnLBJgRrnBrhprnBrgNDEwMpInSGskhdItxGpgTLImWGNXImri2hiBCs4Kwpq5EyRLQ1FYokirNKslVZXGIqTNqsmVZpVkyrKIxJ5SMRIRXVMqrhddcYkAc11whKp1XXCq6p09cXrqPpT9yfIIxaGrgOBPCVV1X0p/qp8ojJs+rgJlU3ac92VVFeEdjtaewyDU6fhmXAqkWso9Dx/jHRqXJnGwp62uBajk8+rNaq61quQzMCTxI5lHP8AZLjaNWFz0/ZM2A+cE8+99+Jm/Um4wui/CZux6JsHkHpnqU2XWkhQCFCIOAx05lDyo2bTpyRSH4dLsG+AEd+Tr+q8Im8sx6RmM8biH52Wf01JeVCTZtZweZfcZ2NrgDedcL0leOPCV1/tTnVD1Td0bHH4iHmvvmC8LSl5Rj3AQCOYjI7pw1UJ0Veaqz11Vn/AJ01U+sTurmJo7Fe1UheqWLVyFqpxjYsr2qnBph5pnDVxMh8SvNMjaiWDVyJkiGOQtKJMqzhBJkWaEYkcmdosJqrnFSQypI9IUszddcKrrmq0hVVcI8zddUKqqmV1wqquLkwGxf1SfS2+pX8IzbNr4Rf2guNYf0VZ+1v4Rk2cQBx6siZSylJ+5a84R2LAVejnsnOsq9D+eswt1wgHSQAJxq19HEGEs0Il/Io7Tr9GDcnxxH1j8ZZbVr9Eyq2PeiHLtgAk4HE4zEfVF2K3/kswb5vg9c2APV+EVeWC8TJNj+ULQqPN7l7OAeNjJUhx0DjnPhKDbnLBNST5rZ+rUfnEWOO/gs+fjSnLRGnKcVqxU1A9KcX/AIth2SbUI5PCi4E5yGrdQOriwGZxdorhWzNVYqgZyykDHfOyhKOqORknoxt2YmaKT101fIJK1U72JXnS0foK/lEKamfX058qPm5dT3KxqpE1UsnpkL1RlxkWANXIHSHukGsWCyiLAnEhYQtxIHEU0OQsosnrWRIIXUk0ooiebJakhlSSKpYXUkYeJKkhlVcjqSGVJAkxbZ3VXC6q5zVXDKq5LOYtsVtsrjWd9NfzvGXZwXdBbrGOfni/ygT6ao/+OnzvGPZZxujr4CRp5S3LJX4I29C4QK5B45UdIIEj1ScPCdnV4bGPRGAx48DN6qTxeYmSa1Ffao9EiJtDnzzqQCA3UOoHq7Y77THDwiXQv0mz63+kR+J6Y7lOF8dhu2LqsYwo+2N2k2m+OZft/jFLZVGMRj0xr9LLDNYDWcT6IIzk+AM9XUWldEVZcwZqtpvg8F90ROVd5NdnBR6DcQoB5o2aXW1XqzVZwDht7gQejh2xT5WJiuz6jfCDSilFqxyhlUzLTkp6Wi05P/p/BiPulm1UB5FrnQaf6jfvGlu6QYSyR6fW92AtVIbKYcySJxHKQSZWW0wS2mWliwS0RyZRFlXbVA7kMtbRBLFE5LQfEU6xDalg1IhlQmmkSIJqWGVLB6lh1KzrONk9Sw2pJBUsNpSTVGJbJqkhtVciqSHUpIKkhdxS5QpjXV9unX948YNlVekOxBjxJ/hKPlUMa6n9X/3GjDsogMM8xTP90nPxiE+Rv3L/AO3HYsaas1P/AGjYftOPhMsXKA9ag+8SbTnd0+8fzGPiScfGbarCKOpFH2CTKWYmp47irtROESqPyp+8fII97WTgYiDhqm71+WW1s4R3H4R67DxsqvIWF0acfgtz/wBfUOQx6cNb5tR7vjINi8ywvT6hcV6XPrRq1Ur0+bW02b/du4g1Wyep1BtmhSq/CKFV9OcqoABNbqAeHTh8RT5XV+rf6rfCOuosD6ndHE1UNv4/qs7rhT24QmKPK9PVv9VvhAw7b19BdN9og/kGudnaf6r/AL15dukqfJ6M7No/+0f5ry8sWIUjtTre7AXSD2JDnEHsWURkeRW2rA7RLO1IHbXKosfFlZaII4llakDdYwoixTpEOpEEpENpE0UShdIh1KwSgQ6kQZC5MLpWHUrBKBD6VkVRiWwqlIfSsGoWH0rM6pIES+Wa41lHbR/uNGDZ+lFiLk7uOOfjKPl0MavTfoX/AHkYdjuor3m9kDjOJ9k9y+7UINF1boA4RQ2EQ+kv5wAwBOtUkj2ftGlm3VUox5iQBvdOMiEapZCm1KzFzTSsxT2uvA+M8/sH0p+9Plnou1xwPjPO7vyp/wBj5Zpzzpx3G4TV7DvsE8FjXpdCm+LRWpt3d3fzhgOb4RU2BzCMej2lYPwl91RRp0whPO1yrvN4cwisWnfImn1ByaBE84yruvaxew53st39XPw7Yl8sF9W/1W+EZtktqVPm9U4draRehH9Q5Aevm6N5YuctB6t/qt8DAw11Npu5yOVRBfk347Np+tcP81pf2CUHkx/oyr6937wxjtEnvmz1Xre4DZBrDC7RA7BKoHEC2mCWmFWwWyWQKIgd0CsMOtEA1EcihCtTD6YDTDqJoolDqYfSIDTDqYuYqQdQJYUCAUywokFUSw+gQ+kQKiH0zNqM8hL8oA+laX9FZ84lxsqvfFaH2Sd5u0KOb3kSq8oY+kaT6l3zJLvk77Sfo3+ZYUX2LZoJ2px+f+l7q9mqayUUK6DeQqMHI444SUtvIrfnKG94zLGteErdF+Ir+pj3EiZyk39xcukW9spwPjPONQPpL/sfAz07bQ4Hxnmes/Kn/Y+Bmte9JboLCdT2HXYB4LL5eGjvHS11qHvbUbvwMoeT/RL5Nk3tcoVl/A3uS+1SfTFiYJUdYJUH+eIYq3Fm7eP2EPrZb7RHr6B/Y1Hu3U+/ETeWa+g/cfhG8UXNqbLbAFprTzWnGeLb26zufcBFTlkvoN3GIwfUl7fk4+tEvku/oyv9Ld88ZLRFvyWf0Yn6a/5hGW2I8zPVut7gVogdoh1sCtldMGIFbBLYXbBLZbApiCWmBXDMLtglkeURFSmHUmAUw2kzQRIWNJh9MrqDD6TAmLkWNBlhQZW0GH0GZ9VCWWVBljQZWUmWFBmbVR5Cn5RPx2jPZePtqlrsO3dNTHmyUJ6t4DH2iVnlF9rSHp3rx9lcsth0iyrcPSBg9R6DCp9y7+pde1OPyOV+pFdbOTjCnHa3QPfB6K92lF6Qi578ZgOk2M5K+dferXmXeY57MHmlpqmmc0ouydwZvlFjbR4Hxnmeu/KW7k++elbZPA+M8416j8IJ6fRGOwdM1dKS3QWDzk9hx5PngI1anbFGnRTeSd72UUbznHOcdA48/bFLk+eaMey9El2ottsUOKilFQYBlXCBnbB4Zy/2QMWle8tBEutlvs7adN9Rag+iDhlIwysePERR5Yn0GHYYxPo0o1StWoRNTVYtiqML52vDqwA4DK70WuWJ9Bu4xOES/UvHQF9aJPJUf/Dh+sXf6Yz2RW8lnDZ+OrUXfBIz2mJ8zO1utg1pgVphVxgVplVNAxBrTA7TCbWgdrS6CKYg1pgVphVxgVpjyiIr1Q2mA0mGVGXonsWFJh1LSuqMOpaDIXKJZUND6WlZS0NpeRVEIaLahofS0qaXh9LzOqRBsL3lEb8l+vd8qQzYepVUXf8AZYhewdOT7oHy+cblBP59gHiFkuwaw6BW4g+8HrE9SXZyTLn3Ub+/+x4ooTAOOgdJ/j2zrUvKTTamzTYV8vQfZYc6/wA9XullbcGXeUgqRkEc0gdNqV9UJldIoNstwPjPO9efXns3Sftj9tduB8YkaixVdyQN44A8P+80Z5UVuh2C6nsX+xdSFxnPXwVm4DuBjfyZvB89j/qbD0jnVGHA9/2RH2WRhcnGc5OXAxw9H0f54Rjs1baOzz4Qvp7gvnQp4paucNx6wfs7p7FR4slqJmuZjFtSwed0wzxL3EdwofPxEU+Vp9Bu4y22dq31d34SUNdFNb1UBud3crvvnuUDx75TcrThG7jE4WPDOz1QHnSO/Jc30A/rNvy1xnteKnky/IW/WLD/AIUjLaYlLmO1+8ZBc8CteT3GBWtLKaORRBa0DtaT2mCWy2KKYoHtaCWGT25kCrvHHTCbsUxQr0GHVGAUmGVGXonQfUYZUYBVDaZ5nGWFJh1Mr6RD6BI6giSLGkw+iV1Ah1ImfUF2F/yiH1em/TsP8H/EK5Mt6IgvlCHqaP1j/bac7IdxUPN8XYhR1jPT2QaK5JIstelFbjfrdoKqGoDfscbu6OOM82e3snWk07V0hW4N6RIznGTnE3sfZgqG8fStPOx446wP4yfVmRtq/DERLSyFva54Gef7SPrcd3xj9tZuB4TzzabfSMHqUj3mXzXYrdD8H1PYZtltgLxx42glugDcYceyPmgsVvQDDeUAuowSAebIPRwM8/2Wns8d5c+wa/ODo48OPTjxjZqtkNYy6jTP5rUqowf6jrj2T1fzmBiUnk3YVVXNmMbIQPaJ4dOMfZEnlf7Ddxl/oNvecJouU06tRxRvZfA50Pdxx7syg5WnCN3GJwsHGdmKS50Z5ND9DcdWocf5dcY7TFXyXMW0dhP/AFVnyr/PhGe0RcVmMrrtGDXGBWmF2wK4y2mj0EDWGCWQmwwayVIpigS2BWw+wQK4zo9CtVDaYDUYdSZeiZBtJh1JgFRhlLQmeaLGkw+kytqaF12SSohLRaUvDqGlTTfD6L+yQ1IgNFP5Qz6ij9ZH7p5Jybbgsh5e2Z01ZIOF1FZzjOMo4++cbC2hVXgM/hg7393ni6SykilLsV8j9pnOOac6pjjmgmj2xWQPRfm6gB9pB+yc6na68Rut2cV/jIlTlxaEzKfarHBnne1T9I/YHzGO+0tqqcgI/TzBSc+B5oi7SuDXZGfZ45BBB3jwmhU5aNn6oqwkXxDVsj2VGCQc5wofq4YPR/AR10utRKxZYfNqoG9vArg9QHOezriRsNAwAPEA83QewjpGQPdGivYIvtR7WLUVooSnjguCclj1Yx3/ABDEpZX0FVUuLM6rZ9bfXqQnm9Npy3mmYesuY/6c/fzknFVyt4o3cY8WKAuAMADAAGAB1ARK5Uj0WPYYnCy4p6WXgKT5kC+SvhorP1q35EjTcYreTA/Q7O3VW/KkZ7WgJcwdXvGB3GBWGGXQKwSymFAFsMGcwiyQNKUUxIHMCuc5hzwS0TjYxCjVDqRAKofQZoRJlqGVwuuCVmE1tCCYbW0KRoFUYShipIW0GVNLDTNKqtodp7ZJUiA0ZysCHQ3+cbcUKrK+M7tgcbhx1b2B3ExA0nKp0RV81SWQY36So3x1soGSe3h3Ry5ZWb2iYdHnKd7tXzgHxxFnQcktPYOAKHoILHHhnEypU6rqXpu1i3DuKpPi9Q/Qcq7HrZx+DpukArbeyWHPSqlMsO7M1dytsHteZP1LGbw9iHaXkSyqQllZBx7dWWHcwOR4TWp5FWkYNtQH9mts8/PxMrjJ+Z57CW6V8kLet5WZwMDn4lCxbGesgCDPrEtasViw2MGLecsWw7uRu7uFHSD0nnEt7eRKqd53D4/qisDPec8ZXa7VbrrTuV+a59xVNSbwGA/qyp3hnnOeeRYqFdrjbyRbQnS0jqM2x7jX6LK28CARjBB6iDzRw2ftZQASAoO6AXdVyTzDxnkm0tNYN0gvbwG9v5fd7N7f4jHViTK4Vzk6VT04t1TDiOIyH4+8xqqOrFRnGwith4vNM9i1G20HAgcOfFqHHAHpI6x74r8oGNyv5pXY7vBUG+Mjp4deYmVMxddx9MDw3dw3tj3sSP8AmMTap66mbWX6qwYwKa77RUV6QUUrwxw4tjrBgPioq9ON3uLpYeHFeUi25B6JqdCgcFXd7bSDz4ZsD7FEu7GlRyT2sdRo67CACN5GCgKo3TgAAc3DEsnadgrq5LUvxvchtMEsMIseCWtLIIKIPYYPYZNY0GcygoiRu0HskryBzFyHoUaofSZW1GH0maMXkS+IdWYRXBaoVWIYQTWYQhgyCToIDFsLrhtJgFcKraTTQDIeU3HR3diq3udT90B5P28B3Q7bRzpbx/7Nn2KTKXYF4wvdJIq1W3sPh3T3HzTW8J1a+c9ggWlt4SZn4N3fcYpxsyTxKTaeoGDEbXMG1A7Bx8T/AMRv2o3CJ68dQ3Zj4Z++Hi8qaXuW4VZ3GHZN3MBzDtMZqCpHFEPNzoh+Ii/s2jBl7p9Qm/5reHnN0Nu9JXjze6NsuBCKzzDt1OOFUcDzKo447BE/lIpKnifeY6Io+yKnKFPRMCGjQuk+ZE3k7t+hDBxi60Ef3YyM564peTg/RrRnm1D8P2VjQxiKS5UHV7xnLtBrGkrwWxTKoo7EhdpA7yZqj1yM1dcNj4kROZBZCH4QWywRchyEyuGUNMmS6mTvUPqaGIZkyOOMKqMMSZMi5C2SrJRMmRLAINpn1F36G35DF3YXR9WZMkr75bMopd29xo2JaSpBJIBAHYMS0J4Hu+4zJk4In1i3tU8Iqab8e/ePgJkyDjOmO5VhfEZ9Pz/skeG4x+4SLlH6NysODbinIPHIY4MyZGPQW+scNGxKITxJQE9p3YvbeHAzJkGGrJqfUgPydezqR0C9fgY2tMmRFLpQyt3jImg9kyZKYnogzmD2GZMjB8Qawwd5kyImUI//2Q=="/>
          <p:cNvSpPr>
            <a:spLocks noChangeAspect="1" noChangeArrowheads="1"/>
          </p:cNvSpPr>
          <p:nvPr/>
        </p:nvSpPr>
        <p:spPr bwMode="auto">
          <a:xfrm>
            <a:off x="0" y="-1104900"/>
            <a:ext cx="1971675" cy="2314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6" name="Picture 6" descr="http://24.media.tumblr.com/tumblr_lkcfd676Fx1qzdvebo1_1280.jpg"/>
          <p:cNvPicPr>
            <a:picLocks noChangeAspect="1" noChangeArrowheads="1"/>
          </p:cNvPicPr>
          <p:nvPr/>
        </p:nvPicPr>
        <p:blipFill>
          <a:blip r:embed="rId3" cstate="print"/>
          <a:srcRect/>
          <a:stretch>
            <a:fillRect/>
          </a:stretch>
        </p:blipFill>
        <p:spPr bwMode="auto">
          <a:xfrm>
            <a:off x="304800" y="304800"/>
            <a:ext cx="2012008" cy="2362200"/>
          </a:xfrm>
          <a:prstGeom prst="rect">
            <a:avLst/>
          </a:prstGeom>
          <a:noFill/>
        </p:spPr>
      </p:pic>
      <p:sp>
        <p:nvSpPr>
          <p:cNvPr id="5128" name="AutoShape 8" descr="data:image/jpeg;base64,/9j/4AAQSkZJRgABAQAAAQABAAD/2wCEAAkGBg8QDxIQEA8PEA8PEBAPEA4QEA8PEBANGBAVFRQQFBIXHCYeFxklGhIVHy8sIycpLCwsFR4xOzAqNScrLCkBCQoKDgwOGg8PGi0lHSQqLywsLSwsKSo0KSs1LSosKi8sKSkuMDUsLC42LCksKS0uKSwsLCwsLCwsLCksLCwsLP/AABEIAOEA4QMBIgACEQEDEQH/xAAcAAEAAgMBAQEAAAAAAAAAAAAABQYBBAcDAgj/xABFEAACAgECAwMIBQcKBwAAAAAAAQIDBAUREiExBhNRBxQiMkFhcrFxgZGywSQ0UnOCg6EVIzM1QkNiorPRRGOEktLh8P/EABoBAQADAQEBAAAAAAAAAAAAAAABAgMFBAb/xAAnEQEAAgEDAgQHAAAAAAAAAAAAAQIDBBEhEjEyQVFxBRMiM2GB0f/aAAwDAQACEQMRAD8A7iAAAAAAAAAAAAA8wABo6lmyr2Udt3z323NKnPtlvvKXT2KK/A99ZXTn7PxI2ma/+3A2/Pbf039i/wBj3qz5priaab58kmaCtj4/wZ68cd1s/avmBPAAD7RkwjIAAAAAAAAAAAAAAAAAAAAAAAAAAAeYAAhdcyIJ85JySS4E95L3vwPjDzIbbJ85LbZtf7n32oshCpOSjtKyKbey35N/gRWPrOLtt3v1cXCl7uqAkrpxj1ka6zKpSS4tvfL1ftPK3WMdf3v2WfhuY0fUa7clRhLiW0k9+fs3AtUJbpNNNNLZrmmZCQA+0ZMIyAAAAAAAAAAAAAAAAAAAAAAAAAAAHmamqanXj1O2x8lySXOUpeyKXtZtt7den4FVzJ+c3Kb/AKOvdVRf8bH73y+oDX82tzmp5G8K994Ur2L3+8lcTs5jQ6U17+1uKb/ibWNWkj34gNa3Qsea2lTW105wiReT2Urranj/AM1OL3TjyW5O94/E+u98eYEfoeuu2UqLo8F8Fv8A4bYfpx9/iTRXdVwt3GyD4ZwfFGa6xl/t7GTOnZve1qW20uko+E11X0AbiMhAAAAAAAAAAAAAAAAAAAAAAAAAAAAInXcrgq4V1ny/Z9v4L6yNwome0du90Y+EIv7ZS/8AE9cGO4G5Wends9qaj34EBoutny0zelWjynADRt58n0NXScjgvcH0ny/aW+xIXx5EFk2cNsZeE195P8ALgjIQAAAAAAAAAAAAAAAAAAAAAAAAAAACpa+vyr6K6/nM3tORpa7+dfu6/nIkNNXICXguRkxHoZAHzYj6MT6AaV/QrupL0l8X4lju6Fe1H1l8S+YFyAAAAAAAAAAAAAAAAAAAAAAAAAAAAAVXXF+VfsV/OZIab0RH67+dfsV/OZv6d7AJdDcIrGralm4+dxV4mXmY1mPCMo1OhRpujOfpR45rdyT2l8Mdm+aJiNxZzEisS17KusqS07UqI95Hjm1h8HC+W89rm+FdeSf0MsdVylxLn6L2+kieOJHjf0K3qHrL4vxLJkdCt579JfF+IFzAAAAAAAAAAAAAAAAAAAAAAAAAAAAAVXXvzr93X85khpvREdrv50v1dfzmSGmsCXRR+1kMV5jepuawvN6/NuJ3RxfOeOzvu9dfLj27rh4+W2+3tLjl38EG/btsucUk30b4ml195Q7cvUKb3ffqul0V3UVQg7qZQhOUbLXJRqeRya4lvJNp7pewvSORoaNqeLbj6Z5nbOzVKqsGmcaHdKMaIuPfwyUv5tQUXZ63PfbbmdIxNuKzb9Pw225FGlrUrZVV2a5pk65ZGPvVg0yV9slfBxri43y2Tkkm+F8my84b9Kz4/wACubxR+0x2kyOhWc/1l8X4lmyehWM/1l8S+ZCF1AAAAAAAAAAAAAAAAAAAAAAAAAAAAAVTXfzv91D70yQ00j9ef5X+6h96ZI6Z0QHx2lhKdSrVVlise381KhTUls4pK3Zc+fPdNKL59CuU49NebVG2rGsjfh4+N3N1+OsnGrhZcpS7qcnxwlxc+Bt7w9vUs/aSqEsaUZ2OtNx9ONc7ZRfFycYxTafvXQq2qWvuMauOlV5uO8eDWXkVzyIw5tbOmFUrW2kpdF63iaUGK9JyowxsVaftdi3UcGqKWMqvNq7Y7z3Uu8cp1JxcXHm5PntzLriSXFZsv7XjuUDQdMxu/rlDUq8WUbIvzHGjlYUbHv8A0Uqcmx7p9OUEy/4XrWfH+Bnl8VUx2kyVyKxqL9JfEvmWnJ6FW1L1l8S+YQuoAAAAAAAAAAAAAAAAAAAAAAAAAAAADmPajtxi06pZj5EnU666eGxqUoSUocfNxTcWuPbw5dSW07t1pmy/LaX9Dk39iW5yHyzf13f+rx/9CJC6OdWujpbHFt+8KdXLumteUjTODhWTfx7pwlRRKclLotlZHhe+7XNPqQ2pdp7ZYyvohrNeLQ448qqqcOi+y7q7HxRlYoviXqRSWzOYZl7rlCxbN1zjNJ9G4yUlv9aOn6T5StSydMycumjEsyMa1J1R84cu59HdqpbuT9KT3Uv7L5GWTTfLiJrz7p3Ruk9pI2Slc9C1HIliR84lfm5tljqUefeQV+0VJbb+gt+RYez3lk0m+fDKVuJOb/4hJVt/rItxj9exQtY8res349tMsSuqFtc4Tsjj5KlGuUWpNOUmlyb5nMzamijJE9XHptO6vVs/YVs1KO6aaaTTT3TXin7UVfUvWXxL5nLfJN5QJ410cHIm5YtzUKnJ79xe2uFJvpCT5bextPxOpam/SXxr5ngzYbYbdMrxO66gAwSAAAAAAAAAAAAAAAAAAAAAAAAABgfmnyzf13f+rx/9CJC6QT3lqpcdatb/ALdOPNfR3fD84MgdIPosP2a+zPzbGq9C/eR+eqLDt81WDGjziX85ku/ild3cE4xVfsSUevtZQdV6E32X1mNmlZOBLFy7ra7Xl4luPXbZGvL4Eq+84OcdpR357p7vwMtREzj2j1T5undp7dX8xy+9s0ru1jXqzu/OuPh7qSajxPbifRb+0/N53TUdWwFjZmZ/JmoRzs3ElXk1TxMtVcfBzlJtd2oppS4uvo+O5wsjQRMRZW4n9Xv8H4n6F0rU3lYeLe/WtrqlP9Z0n/mTPz0dw7At/wAk4m/jZ9nnE9ivxGsdET+Sjr4AOK1AAAAAAAAAAAAAAAAAAAAAAAAAABwXy+4W2dRclylQqm/8UZykv4Sf2FJ0c7N5UdBearKore2FNdtXvsi5+j9cXJfWjlfY3Qbcq3u60lts5ylslCO+zbT26Ha0uWJw7T5KTHLV1XodG8ktmc9JyIYVdELllb135HE6rd4w44tQ9LeKS59PS9xH635NLoqXDbXbWoyn3tabmtv7vg4tm39J8dg87Dhp2Tg52oW4UnlOShCcqLq1GMN5KSi3s2mmny9ErnvGTF9PqdpWXtFDtN5lk9/PSe583v73u1k946u6lx8O624tt9tzgB17WsDR1i3Sr1/ULZ9zb3dc8uyULbOB8NbXBtJN8tvechNtFG0T/Nlbh+gOzeE6dNw62tpKqlv4pvja/wAxxbsnoUs7Npxo9JzTsf6NMfSsl/2p/W0foPUYpJJLZKcEl4LfoYfEb9qJpC6gA5DQAAAAAAAAAAAAAAAAAAAAAAAAAAFT1n89/cR+9IqOu9iblZLLwEuOe8rqUo7uXtnWn7X7V9ngW3Wfz7/p4fekSWnmmPJNJ3gcF17W8nu+6nZcpRlvs5Sjw8tmnHxLL5PNFeZo+RRjqh3ZOYqc2yxtWQweGL4obLdy67J8t3I6nrvZHCzo7ZNEZy22VibhYvonHZ/aUm/yFURk5YuoZuNxcmk4y5eG8eFtfSe2dRS9OntKsxO7e1fNqyKNSxlTjLSsDFsodnF6cM6NUZqEI9FGPElv14on58wcG2+yNVNc7bbHtGuEXKUpe5I7jheQamMXXbqOZZTKXHKmCjTCU/0pLeSb5Lnt7C8dnOxmDp8WsWiNcmtpWveds14Sslz293T3DHqa4ImK87omN1T8nPk6/kyqVt/DLMujwyUXvGmrdPu0/a90m37l9cvqnT9uH3izZnQrOrdP24fePDe83t1W7rroACgAAAAAAAAAAAAAAAAAAAAAAAAAACp60vy39xH70iQ09mnra/Kk/wDkpfxZuaeBLxMmIGQAAA1czoVnVei+OH3izZj5Fcz1u18cPmBcQAAAAAAAAAAAAAAAAAAAAAAAAAAAAFX7RWKF8JPknDbf2dWbOl3RfRp/Q9yUzMGFqSkt9uafgyDzeztyfFRZs+vC3svqAsMJH1uVutZsV6UFJrximvtRmzKu4N5RcH/gi29vrQFj3MORWcPNm9/Xl7pxS5+7hR7K7Jfq07fVJ/8AoCSzbNl1K7bkRlZCMWm3OPJPf2mzHR822W9k+CPgmt/o2XQmMPRa62n60o9G+v07gSgCAAAAAAAAAAAAAAAAAAAAAAAAAAAAeZkwACPpAAZZ8owAAAA+0ZAAAAAAAAAAAAAAAP/Z"/>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30" name="Picture 10" descr="http://ecx.images-amazon.com/images/I/31HeqxTklSL._SL500_SS500_.jpg"/>
          <p:cNvPicPr>
            <a:picLocks noChangeAspect="1" noChangeArrowheads="1"/>
          </p:cNvPicPr>
          <p:nvPr/>
        </p:nvPicPr>
        <p:blipFill>
          <a:blip r:embed="rId4" cstate="print"/>
          <a:srcRect/>
          <a:stretch>
            <a:fillRect/>
          </a:stretch>
        </p:blipFill>
        <p:spPr bwMode="auto">
          <a:xfrm>
            <a:off x="381000" y="3276600"/>
            <a:ext cx="1828799" cy="1828800"/>
          </a:xfrm>
          <a:prstGeom prst="rect">
            <a:avLst/>
          </a:prstGeom>
          <a:noFill/>
        </p:spPr>
      </p:pic>
      <p:sp>
        <p:nvSpPr>
          <p:cNvPr id="16" name="Rectangle 15"/>
          <p:cNvSpPr/>
          <p:nvPr/>
        </p:nvSpPr>
        <p:spPr>
          <a:xfrm rot="8579501" flipV="1">
            <a:off x="-1317435" y="3203700"/>
            <a:ext cx="12617081" cy="1691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5134" name="Picture 14" descr="http://runnersfeed.com/wp-content/uploads/2011/12/Vitamin-Water.jpg"/>
          <p:cNvPicPr>
            <a:picLocks noChangeAspect="1" noChangeArrowheads="1"/>
          </p:cNvPicPr>
          <p:nvPr/>
        </p:nvPicPr>
        <p:blipFill>
          <a:blip r:embed="rId5" cstate="print"/>
          <a:srcRect/>
          <a:stretch>
            <a:fillRect/>
          </a:stretch>
        </p:blipFill>
        <p:spPr bwMode="auto">
          <a:xfrm>
            <a:off x="4800600" y="304800"/>
            <a:ext cx="1866796" cy="1524000"/>
          </a:xfrm>
          <a:prstGeom prst="rect">
            <a:avLst/>
          </a:prstGeom>
          <a:noFill/>
        </p:spPr>
      </p:pic>
      <p:pic>
        <p:nvPicPr>
          <p:cNvPr id="5136" name="Picture 16" descr="http://www.setyoufreenews.com/wp-content/uploads/2012/10/tap-water.jpg"/>
          <p:cNvPicPr>
            <a:picLocks noChangeAspect="1" noChangeArrowheads="1"/>
          </p:cNvPicPr>
          <p:nvPr/>
        </p:nvPicPr>
        <p:blipFill>
          <a:blip r:embed="rId6" cstate="print"/>
          <a:srcRect/>
          <a:stretch>
            <a:fillRect/>
          </a:stretch>
        </p:blipFill>
        <p:spPr bwMode="auto">
          <a:xfrm>
            <a:off x="5257800" y="3505200"/>
            <a:ext cx="3505200" cy="30670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martcanucks.ca/wp-content/uploads/2007/07/bottledwater.jpg"/>
          <p:cNvPicPr>
            <a:picLocks noChangeAspect="1" noChangeArrowheads="1"/>
          </p:cNvPicPr>
          <p:nvPr/>
        </p:nvPicPr>
        <p:blipFill>
          <a:blip r:embed="rId2" cstate="print"/>
          <a:srcRect/>
          <a:stretch>
            <a:fillRect/>
          </a:stretch>
        </p:blipFill>
        <p:spPr bwMode="auto">
          <a:xfrm>
            <a:off x="3276600" y="1399122"/>
            <a:ext cx="6324600" cy="5458878"/>
          </a:xfrm>
          <a:prstGeom prst="rect">
            <a:avLst/>
          </a:prstGeom>
          <a:noFill/>
        </p:spPr>
      </p:pic>
      <p:sp>
        <p:nvSpPr>
          <p:cNvPr id="3" name="Rectangle 2"/>
          <p:cNvSpPr/>
          <p:nvPr/>
        </p:nvSpPr>
        <p:spPr>
          <a:xfrm>
            <a:off x="0" y="304800"/>
            <a:ext cx="886249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DANGERS OF BOTTLED WATER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0" y="1219200"/>
            <a:ext cx="4572000" cy="5847755"/>
          </a:xfrm>
          <a:prstGeom prst="rect">
            <a:avLst/>
          </a:prstGeom>
          <a:noFill/>
        </p:spPr>
        <p:txBody>
          <a:bodyPr wrap="square" rtlCol="0">
            <a:spAutoFit/>
          </a:bodyPr>
          <a:lstStyle/>
          <a:p>
            <a:pPr marL="342900" indent="-342900">
              <a:buFont typeface="+mj-lt"/>
              <a:buAutoNum type="arabicParenR"/>
            </a:pPr>
            <a:r>
              <a:rPr lang="en-US" sz="2800" dirty="0" smtClean="0">
                <a:solidFill>
                  <a:schemeClr val="tx1">
                    <a:lumMod val="95000"/>
                    <a:lumOff val="5000"/>
                  </a:schemeClr>
                </a:solidFill>
              </a:rPr>
              <a:t>  Plastic bottles can release chemicals when it is heated up, frozen or reused several times.</a:t>
            </a:r>
          </a:p>
          <a:p>
            <a:pPr marL="342900" indent="-342900">
              <a:buFont typeface="+mj-lt"/>
              <a:buAutoNum type="arabicParenR"/>
            </a:pPr>
            <a:r>
              <a:rPr lang="en-US" sz="2800" dirty="0" smtClean="0">
                <a:solidFill>
                  <a:schemeClr val="tx1">
                    <a:lumMod val="95000"/>
                    <a:lumOff val="5000"/>
                  </a:schemeClr>
                </a:solidFill>
              </a:rPr>
              <a:t>As much as 40% of  bottled water sold in the US is just filtered tap water anyways</a:t>
            </a:r>
          </a:p>
          <a:p>
            <a:pPr marL="342900" indent="-342900">
              <a:buFont typeface="+mj-lt"/>
              <a:buAutoNum type="arabicParenR"/>
            </a:pPr>
            <a:r>
              <a:rPr lang="en-US" sz="2800" dirty="0" smtClean="0">
                <a:solidFill>
                  <a:schemeClr val="tx1">
                    <a:lumMod val="95000"/>
                    <a:lumOff val="5000"/>
                  </a:schemeClr>
                </a:solidFill>
              </a:rPr>
              <a:t>By drinking  tap water, you do not have to worry about the chemicals  they put into it. </a:t>
            </a:r>
          </a:p>
          <a:p>
            <a:pPr marL="342900" indent="-342900">
              <a:buFont typeface="+mj-lt"/>
              <a:buAutoNum type="arabicParenR"/>
            </a:pPr>
            <a:endParaRPr lang="en-US" sz="2400" dirty="0" smtClean="0"/>
          </a:p>
          <a:p>
            <a:pPr marL="342900" indent="-342900">
              <a:buFont typeface="+mj-lt"/>
              <a:buAutoNum type="arabicParenR"/>
            </a:pPr>
            <a:endParaRPr lang="en-US" sz="2400" dirty="0" smtClean="0"/>
          </a:p>
          <a:p>
            <a:pPr marL="342900" indent="-342900">
              <a:buFont typeface="+mj-lt"/>
              <a:buAutoNum type="arabicParen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547</Words>
  <Application>Microsoft Office PowerPoint</Application>
  <PresentationFormat>On-screen Show (4:3)</PresentationFormat>
  <Paragraphs>40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NBDOE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sheilacar</cp:lastModifiedBy>
  <cp:revision>36</cp:revision>
  <dcterms:created xsi:type="dcterms:W3CDTF">2012-12-11T18:32:17Z</dcterms:created>
  <dcterms:modified xsi:type="dcterms:W3CDTF">2013-01-11T13:13:26Z</dcterms:modified>
</cp:coreProperties>
</file>