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72" r:id="rId2"/>
    <p:sldId id="257" r:id="rId3"/>
    <p:sldId id="260" r:id="rId4"/>
    <p:sldId id="258" r:id="rId5"/>
    <p:sldId id="266" r:id="rId6"/>
    <p:sldId id="267" r:id="rId7"/>
    <p:sldId id="268" r:id="rId8"/>
    <p:sldId id="269" r:id="rId9"/>
    <p:sldId id="270" r:id="rId10"/>
    <p:sldId id="275" r:id="rId11"/>
    <p:sldId id="276" r:id="rId12"/>
    <p:sldId id="277" r:id="rId13"/>
    <p:sldId id="278" r:id="rId14"/>
    <p:sldId id="261" r:id="rId15"/>
    <p:sldId id="262" r:id="rId16"/>
    <p:sldId id="263" r:id="rId17"/>
    <p:sldId id="265" r:id="rId18"/>
    <p:sldId id="264" r:id="rId19"/>
    <p:sldId id="274" r:id="rId20"/>
    <p:sldId id="279" r:id="rId21"/>
    <p:sldId id="27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21" autoAdjust="0"/>
    <p:restoredTop sz="94660"/>
  </p:normalViewPr>
  <p:slideViewPr>
    <p:cSldViewPr>
      <p:cViewPr varScale="1">
        <p:scale>
          <a:sx n="78" d="100"/>
          <a:sy n="78" d="100"/>
        </p:scale>
        <p:origin x="-27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026ADA-4EDB-421D-B0C6-DDC066500E30}" type="datetimeFigureOut">
              <a:rPr lang="en-US" smtClean="0"/>
              <a:pPr/>
              <a:t>5/28/2014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ABE26F-716F-4DBF-98AE-B4734675DE10}" type="slidenum">
              <a:rPr lang="en-US" smtClean="0"/>
              <a:pPr/>
              <a:t>‹#›</a:t>
            </a:fld>
            <a:endParaRPr lang="en-US"/>
          </a:p>
        </p:txBody>
      </p:sp>
    </p:spTree>
    <p:extLst>
      <p:ext uri="{BB962C8B-B14F-4D97-AF65-F5344CB8AC3E}">
        <p14:creationId xmlns:p14="http://schemas.microsoft.com/office/powerpoint/2010/main" val="3979393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ABE26F-716F-4DBF-98AE-B4734675DE10}" type="slidenum">
              <a:rPr lang="en-US" smtClean="0"/>
              <a:pPr/>
              <a:t>2</a:t>
            </a:fld>
            <a:endParaRPr lang="en-US"/>
          </a:p>
        </p:txBody>
      </p:sp>
    </p:spTree>
    <p:extLst>
      <p:ext uri="{BB962C8B-B14F-4D97-AF65-F5344CB8AC3E}">
        <p14:creationId xmlns:p14="http://schemas.microsoft.com/office/powerpoint/2010/main" val="2076318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http://www.elsevier.com/connect/fracking-the-pros-and-cons</a:t>
            </a:r>
            <a:endParaRPr lang="en-US" dirty="0"/>
          </a:p>
        </p:txBody>
      </p:sp>
      <p:sp>
        <p:nvSpPr>
          <p:cNvPr id="4" name="Slide Number Placeholder 3"/>
          <p:cNvSpPr>
            <a:spLocks noGrp="1"/>
          </p:cNvSpPr>
          <p:nvPr>
            <p:ph type="sldNum" sz="quarter" idx="10"/>
          </p:nvPr>
        </p:nvSpPr>
        <p:spPr/>
        <p:txBody>
          <a:bodyPr/>
          <a:lstStyle/>
          <a:p>
            <a:fld id="{65EAC116-6CE6-4DDE-A1EA-1F7890DF6B5A}" type="slidenum">
              <a:rPr lang="en-US" smtClean="0"/>
              <a:pPr/>
              <a:t>15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http://thetartan.org/2014/3/31/scitech/pugwash</a:t>
            </a:r>
            <a:endParaRPr lang="en-US" dirty="0"/>
          </a:p>
        </p:txBody>
      </p:sp>
      <p:sp>
        <p:nvSpPr>
          <p:cNvPr id="4" name="Slide Number Placeholder 3"/>
          <p:cNvSpPr>
            <a:spLocks noGrp="1"/>
          </p:cNvSpPr>
          <p:nvPr>
            <p:ph type="sldNum" sz="quarter" idx="10"/>
          </p:nvPr>
        </p:nvSpPr>
        <p:spPr/>
        <p:txBody>
          <a:bodyPr/>
          <a:lstStyle/>
          <a:p>
            <a:fld id="{65EAC116-6CE6-4DDE-A1EA-1F7890DF6B5A}"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0BE1AD2C-EA4B-4254-B6C3-F7CF38962C9C}" type="datetimeFigureOut">
              <a:rPr lang="en-US" smtClean="0"/>
              <a:pPr/>
              <a:t>5/28/2014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0FC51FA0-2F65-4D66-AE7C-79CCAFADACB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BE1AD2C-EA4B-4254-B6C3-F7CF38962C9C}" type="datetimeFigureOut">
              <a:rPr lang="en-US" smtClean="0"/>
              <a:pPr/>
              <a:t>5/28/2014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51FA0-2F65-4D66-AE7C-79CCAFADACB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BE1AD2C-EA4B-4254-B6C3-F7CF38962C9C}" type="datetimeFigureOut">
              <a:rPr lang="en-US" smtClean="0"/>
              <a:pPr/>
              <a:t>5/28/2014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51FA0-2F65-4D66-AE7C-79CCAFADACB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0BE1AD2C-EA4B-4254-B6C3-F7CF38962C9C}" type="datetimeFigureOut">
              <a:rPr lang="en-US" smtClean="0"/>
              <a:pPr/>
              <a:t>5/28/2014</a:t>
            </a:fld>
            <a:endParaRPr lang="en-US"/>
          </a:p>
        </p:txBody>
      </p:sp>
      <p:sp>
        <p:nvSpPr>
          <p:cNvPr id="9" name="Slide Number Placeholder 8"/>
          <p:cNvSpPr>
            <a:spLocks noGrp="1"/>
          </p:cNvSpPr>
          <p:nvPr>
            <p:ph type="sldNum" sz="quarter" idx="15"/>
          </p:nvPr>
        </p:nvSpPr>
        <p:spPr/>
        <p:txBody>
          <a:bodyPr rtlCol="0"/>
          <a:lstStyle/>
          <a:p>
            <a:fld id="{0FC51FA0-2F65-4D66-AE7C-79CCAFADACB1}"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0BE1AD2C-EA4B-4254-B6C3-F7CF38962C9C}" type="datetimeFigureOut">
              <a:rPr lang="en-US" smtClean="0"/>
              <a:pPr/>
              <a:t>5/28/2014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0FC51FA0-2F65-4D66-AE7C-79CCAFADACB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BE1AD2C-EA4B-4254-B6C3-F7CF38962C9C}" type="datetimeFigureOut">
              <a:rPr lang="en-US" smtClean="0"/>
              <a:pPr/>
              <a:t>5/28/2014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C51FA0-2F65-4D66-AE7C-79CCAFADACB1}"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0BE1AD2C-EA4B-4254-B6C3-F7CF38962C9C}" type="datetimeFigureOut">
              <a:rPr lang="en-US" smtClean="0"/>
              <a:pPr/>
              <a:t>5/28/2014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C51FA0-2F65-4D66-AE7C-79CCAFADACB1}"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0BE1AD2C-EA4B-4254-B6C3-F7CF38962C9C}" type="datetimeFigureOut">
              <a:rPr lang="en-US" smtClean="0"/>
              <a:pPr/>
              <a:t>5/28/2014</a:t>
            </a:fld>
            <a:endParaRPr lang="en-US"/>
          </a:p>
        </p:txBody>
      </p:sp>
      <p:sp>
        <p:nvSpPr>
          <p:cNvPr id="7" name="Slide Number Placeholder 6"/>
          <p:cNvSpPr>
            <a:spLocks noGrp="1"/>
          </p:cNvSpPr>
          <p:nvPr>
            <p:ph type="sldNum" sz="quarter" idx="11"/>
          </p:nvPr>
        </p:nvSpPr>
        <p:spPr/>
        <p:txBody>
          <a:bodyPr rtlCol="0"/>
          <a:lstStyle/>
          <a:p>
            <a:fld id="{0FC51FA0-2F65-4D66-AE7C-79CCAFADACB1}"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E1AD2C-EA4B-4254-B6C3-F7CF38962C9C}" type="datetimeFigureOut">
              <a:rPr lang="en-US" smtClean="0"/>
              <a:pPr/>
              <a:t>5/28/2014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C51FA0-2F65-4D66-AE7C-79CCAFADACB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0BE1AD2C-EA4B-4254-B6C3-F7CF38962C9C}" type="datetimeFigureOut">
              <a:rPr lang="en-US" smtClean="0"/>
              <a:pPr/>
              <a:t>5/28/2014</a:t>
            </a:fld>
            <a:endParaRPr lang="en-US"/>
          </a:p>
        </p:txBody>
      </p:sp>
      <p:sp>
        <p:nvSpPr>
          <p:cNvPr id="22" name="Slide Number Placeholder 21"/>
          <p:cNvSpPr>
            <a:spLocks noGrp="1"/>
          </p:cNvSpPr>
          <p:nvPr>
            <p:ph type="sldNum" sz="quarter" idx="15"/>
          </p:nvPr>
        </p:nvSpPr>
        <p:spPr/>
        <p:txBody>
          <a:bodyPr rtlCol="0"/>
          <a:lstStyle/>
          <a:p>
            <a:fld id="{0FC51FA0-2F65-4D66-AE7C-79CCAFADACB1}"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0BE1AD2C-EA4B-4254-B6C3-F7CF38962C9C}" type="datetimeFigureOut">
              <a:rPr lang="en-US" smtClean="0"/>
              <a:pPr/>
              <a:t>5/28/2014</a:t>
            </a:fld>
            <a:endParaRPr lang="en-US"/>
          </a:p>
        </p:txBody>
      </p:sp>
      <p:sp>
        <p:nvSpPr>
          <p:cNvPr id="18" name="Slide Number Placeholder 17"/>
          <p:cNvSpPr>
            <a:spLocks noGrp="1"/>
          </p:cNvSpPr>
          <p:nvPr>
            <p:ph type="sldNum" sz="quarter" idx="11"/>
          </p:nvPr>
        </p:nvSpPr>
        <p:spPr/>
        <p:txBody>
          <a:bodyPr rtlCol="0"/>
          <a:lstStyle/>
          <a:p>
            <a:fld id="{0FC51FA0-2F65-4D66-AE7C-79CCAFADACB1}"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8488C4"/>
            </a:gs>
            <a:gs pos="53000">
              <a:srgbClr val="D4DEFF"/>
            </a:gs>
            <a:gs pos="83000">
              <a:srgbClr val="D4DEFF"/>
            </a:gs>
            <a:gs pos="100000">
              <a:srgbClr val="96AB94"/>
            </a:gs>
          </a:gsLst>
          <a:lin ang="5400000" scaled="0"/>
          <a:tileRect/>
        </a:grad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BE1AD2C-EA4B-4254-B6C3-F7CF38962C9C}" type="datetimeFigureOut">
              <a:rPr lang="en-US" smtClean="0"/>
              <a:pPr/>
              <a:t>5/28/2014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FC51FA0-2F65-4D66-AE7C-79CCAFADACB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Fracking%20PowerPoint.pptx"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crowsnestecology.files.wordpress.com/2010/05/fracking_graphic-friday.jpg"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hyperlink" Target="http://www.cleanbiz.asia/image/shale-gas-well-illustration"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3.wmf"/></Relationships>
</file>

<file path=ppt/slides/_rels/slide17.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s://www.google.ca/url?q=http://www.businessinsider.com/oil-prices-will-have-to-converge-with-gas-prices-2013-6&amp;sa=U&amp;ei=0cGEU6meIIeiyATQ-YDYAw&amp;ved=0CD8Q9QEwCTgU&amp;usg=AFQjCNHvG8z3PuY9Zu1X8-tVxE6i6UgYoQ"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en.wikipedia.org/wiki/Hydraulic_fracturing_proppants" TargetMode="External"/><Relationship Id="rId2" Type="http://schemas.openxmlformats.org/officeDocument/2006/relationships/hyperlink" Target="http://en.wikipedia.org/wiki/Hydraulic_fracturing" TargetMode="External"/><Relationship Id="rId1" Type="http://schemas.openxmlformats.org/officeDocument/2006/relationships/slideLayout" Target="../slideLayouts/slideLayout2.xml"/><Relationship Id="rId5" Type="http://schemas.openxmlformats.org/officeDocument/2006/relationships/hyperlink" Target="http://thetartan.org/2014/3/31/scitech/pugwash" TargetMode="External"/><Relationship Id="rId4" Type="http://schemas.openxmlformats.org/officeDocument/2006/relationships/hyperlink" Target="http://www.elsevier.com/connect/fracking-the-pros-and-con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a/url?sa=i&amp;rct=j&amp;q=&amp;esrc=s&amp;frm=1&amp;source=images&amp;cd=&amp;cad=rja&amp;uact=8&amp;docid=hl_bQLqq9SUTkM&amp;tbnid=jaRqnLELskLlcM:&amp;ved=0CAUQjRw&amp;url=http://www.123rf.com/photo_9554913_close-up-view-of-waves-on-the-river-sand-under-water.html&amp;ei=aXCDU6OuDZSbqAappYKQBA&amp;bvm=bv.67720277,d.aWw&amp;psig=AFQjCNHc5LUMG_27FTbagiiKWyf6VoD0eQ&amp;ust=1401209290370785" TargetMode="Externa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hyperlink" Target="http://www.google.ca/url?sa=i&amp;rct=j&amp;q=&amp;esrc=s&amp;frm=1&amp;source=images&amp;cd=&amp;cad=rja&amp;uact=8&amp;docid=8tmRT9Z1Bz6z3M&amp;tbnid=-dkugU7g_Upl8M:&amp;ved=0CAUQjRw&amp;url=http://www.shenandoahsand.com/products.htm&amp;ei=nXCDU477DpGNqgas7oCYCg&amp;bvm=bv.67720277,d.aWw&amp;psig=AFQjCNGKjEODnNQtW_CwvlJX2dw29i3CPw&amp;ust=1401209370508369"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2133600"/>
            <a:ext cx="4114800" cy="1295400"/>
          </a:xfrm>
        </p:spPr>
        <p:txBody>
          <a:bodyPr>
            <a:normAutofit/>
          </a:bodyPr>
          <a:lstStyle/>
          <a:p>
            <a:r>
              <a:rPr lang="en-US" sz="4800" dirty="0" smtClean="0"/>
              <a:t>FRACKING</a:t>
            </a:r>
            <a:endParaRPr lang="en-US" sz="4800" dirty="0"/>
          </a:p>
        </p:txBody>
      </p:sp>
      <p:sp>
        <p:nvSpPr>
          <p:cNvPr id="3" name="Content Placeholder 2"/>
          <p:cNvSpPr>
            <a:spLocks noGrp="1"/>
          </p:cNvSpPr>
          <p:nvPr>
            <p:ph sz="quarter" idx="1"/>
          </p:nvPr>
        </p:nvSpPr>
        <p:spPr>
          <a:xfrm>
            <a:off x="304800" y="5334000"/>
            <a:ext cx="7467600" cy="1524000"/>
          </a:xfrm>
        </p:spPr>
        <p:txBody>
          <a:bodyPr/>
          <a:lstStyle/>
          <a:p>
            <a:endParaRPr lang="en-US" dirty="0"/>
          </a:p>
          <a:p>
            <a:r>
              <a:rPr lang="en-US" dirty="0" smtClean="0"/>
              <a:t>By Julia, Becky, </a:t>
            </a:r>
            <a:r>
              <a:rPr lang="en-US" dirty="0" err="1" smtClean="0"/>
              <a:t>Kaitlyn</a:t>
            </a:r>
            <a:r>
              <a:rPr lang="en-US" dirty="0" smtClean="0"/>
              <a:t> and Brianne</a:t>
            </a:r>
            <a:endParaRPr lang="en-US" dirty="0"/>
          </a:p>
        </p:txBody>
      </p:sp>
    </p:spTree>
    <p:extLst>
      <p:ext uri="{BB962C8B-B14F-4D97-AF65-F5344CB8AC3E}">
        <p14:creationId xmlns:p14="http://schemas.microsoft.com/office/powerpoint/2010/main" val="35920265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photo of large fracking equipment"/>
          <p:cNvPicPr>
            <a:picLocks noChangeAspect="1" noChangeArrowheads="1"/>
          </p:cNvPicPr>
          <p:nvPr/>
        </p:nvPicPr>
        <p:blipFill>
          <a:blip r:embed="rId2" cstate="print"/>
          <a:srcRect/>
          <a:stretch>
            <a:fillRect/>
          </a:stretch>
        </p:blipFill>
        <p:spPr bwMode="auto">
          <a:xfrm>
            <a:off x="685800" y="1219200"/>
            <a:ext cx="7817224" cy="5191125"/>
          </a:xfrm>
          <a:prstGeom prst="rect">
            <a:avLst/>
          </a:prstGeom>
          <a:noFill/>
        </p:spPr>
      </p:pic>
      <p:sp>
        <p:nvSpPr>
          <p:cNvPr id="4" name="Rectangle 3"/>
          <p:cNvSpPr/>
          <p:nvPr/>
        </p:nvSpPr>
        <p:spPr>
          <a:xfrm>
            <a:off x="609600" y="228600"/>
            <a:ext cx="7968849"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CONS OF FRACKING</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914400"/>
            <a:ext cx="7543800" cy="5632311"/>
          </a:xfrm>
          <a:prstGeom prst="rect">
            <a:avLst/>
          </a:prstGeom>
        </p:spPr>
        <p:txBody>
          <a:bodyPr wrap="square">
            <a:spAutoFit/>
          </a:bodyPr>
          <a:lstStyle/>
          <a:p>
            <a:pPr>
              <a:buFont typeface="Arial" pitchFamily="34" charset="0"/>
              <a:buChar char="•"/>
            </a:pPr>
            <a:r>
              <a:rPr lang="en-US" sz="2000" dirty="0" smtClean="0"/>
              <a:t>Most controversy surrounding natural gas has to do with fracking. Studies have shown that fracking does cause small earthquakes, which can damage homes. However, it should be noted that these earthquakes are relatively small, and some experts believe that these small earthquakes relieve pressure that could have caused larger earthquakes in the future. </a:t>
            </a:r>
          </a:p>
          <a:p>
            <a:endParaRPr lang="en-US" sz="2000" dirty="0" smtClean="0"/>
          </a:p>
          <a:p>
            <a:pPr>
              <a:buFont typeface="Arial" pitchFamily="34" charset="0"/>
              <a:buChar char="•"/>
            </a:pPr>
            <a:r>
              <a:rPr lang="en-US" sz="2000" dirty="0" smtClean="0"/>
              <a:t>Fracking also uses a tremendous amount of water that contains chemicals and other environmentally damaging materials. Runoff from fracking operations can cause tremendous environmental harm, and some regulators believe that current regulations are not strict enough to prevent this harm. </a:t>
            </a:r>
          </a:p>
          <a:p>
            <a:pPr>
              <a:buFont typeface="Arial" pitchFamily="34" charset="0"/>
              <a:buChar char="•"/>
            </a:pPr>
            <a:endParaRPr lang="en-US" sz="2000" dirty="0" smtClean="0"/>
          </a:p>
          <a:p>
            <a:pPr>
              <a:buFont typeface="Arial" pitchFamily="34" charset="0"/>
              <a:buChar char="•"/>
            </a:pPr>
            <a:r>
              <a:rPr lang="en-US" sz="2000" dirty="0" smtClean="0"/>
              <a:t>Fracking brings up a number of land rights issues. Since fracking involves horizontal drilling, disputes often arise over whether a fracking company has access to certain segments of land underground</a:t>
            </a:r>
            <a:endParaRPr lang="en-US" sz="2000" dirty="0"/>
          </a:p>
        </p:txBody>
      </p:sp>
      <p:sp>
        <p:nvSpPr>
          <p:cNvPr id="3" name="TextBox 2"/>
          <p:cNvSpPr txBox="1"/>
          <p:nvPr/>
        </p:nvSpPr>
        <p:spPr>
          <a:xfrm>
            <a:off x="1143000" y="152400"/>
            <a:ext cx="6172200" cy="707886"/>
          </a:xfrm>
          <a:prstGeom prst="rect">
            <a:avLst/>
          </a:prstGeom>
          <a:noFill/>
        </p:spPr>
        <p:txBody>
          <a:bodyPr wrap="square" rtlCol="0">
            <a:spAutoFit/>
          </a:bodyPr>
          <a:lstStyle/>
          <a:p>
            <a:r>
              <a:rPr lang="en-US" sz="4000" dirty="0" smtClean="0">
                <a:solidFill>
                  <a:schemeClr val="bg2">
                    <a:lumMod val="10000"/>
                  </a:schemeClr>
                </a:solidFill>
              </a:rPr>
              <a:t>What Fracking Causes</a:t>
            </a:r>
            <a:endParaRPr lang="en-US" sz="4000" dirty="0">
              <a:solidFill>
                <a:schemeClr val="bg2">
                  <a:lumMod val="10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533400"/>
            <a:ext cx="6553200" cy="523220"/>
          </a:xfrm>
          <a:prstGeom prst="rect">
            <a:avLst/>
          </a:prstGeom>
          <a:noFill/>
        </p:spPr>
        <p:txBody>
          <a:bodyPr wrap="square" rtlCol="0">
            <a:spAutoFit/>
          </a:bodyPr>
          <a:lstStyle/>
          <a:p>
            <a:r>
              <a:rPr lang="en-US" sz="2800" dirty="0" smtClean="0">
                <a:solidFill>
                  <a:schemeClr val="accent1">
                    <a:lumMod val="50000"/>
                  </a:schemeClr>
                </a:solidFill>
                <a:latin typeface="+mj-lt"/>
              </a:rPr>
              <a:t>WHAT FRACKING CONSISTS OF</a:t>
            </a:r>
            <a:endParaRPr lang="en-US" sz="2800" dirty="0">
              <a:solidFill>
                <a:schemeClr val="accent1">
                  <a:lumMod val="50000"/>
                </a:schemeClr>
              </a:solidFill>
              <a:latin typeface="+mj-lt"/>
            </a:endParaRPr>
          </a:p>
        </p:txBody>
      </p:sp>
      <p:sp>
        <p:nvSpPr>
          <p:cNvPr id="3" name="Rectangle 2"/>
          <p:cNvSpPr/>
          <p:nvPr/>
        </p:nvSpPr>
        <p:spPr>
          <a:xfrm>
            <a:off x="0" y="1288726"/>
            <a:ext cx="4572000" cy="1323439"/>
          </a:xfrm>
          <a:prstGeom prst="rect">
            <a:avLst/>
          </a:prstGeom>
        </p:spPr>
        <p:txBody>
          <a:bodyPr>
            <a:spAutoFit/>
          </a:bodyPr>
          <a:lstStyle/>
          <a:p>
            <a:pPr algn="ctr"/>
            <a:r>
              <a:rPr lang="en-US" sz="2000" b="1" dirty="0">
                <a:solidFill>
                  <a:schemeClr val="accent1">
                    <a:lumMod val="50000"/>
                  </a:schemeClr>
                </a:solidFill>
              </a:rPr>
              <a:t>To the site</a:t>
            </a:r>
          </a:p>
          <a:p>
            <a:pPr algn="ctr"/>
            <a:r>
              <a:rPr lang="en-US" sz="2000" dirty="0">
                <a:solidFill>
                  <a:schemeClr val="accent1">
                    <a:lumMod val="50000"/>
                  </a:schemeClr>
                </a:solidFill>
              </a:rPr>
              <a:t>Each gas well requires an average of </a:t>
            </a:r>
            <a:r>
              <a:rPr lang="en-US" sz="2000" i="1" dirty="0">
                <a:solidFill>
                  <a:schemeClr val="accent1">
                    <a:lumMod val="50000"/>
                  </a:schemeClr>
                </a:solidFill>
              </a:rPr>
              <a:t>400 tanker trucks</a:t>
            </a:r>
            <a:r>
              <a:rPr lang="en-US" sz="2000" dirty="0">
                <a:solidFill>
                  <a:schemeClr val="accent1">
                    <a:lumMod val="50000"/>
                  </a:schemeClr>
                </a:solidFill>
              </a:rPr>
              <a:t> to carry water and supplies to and from the site.</a:t>
            </a:r>
          </a:p>
        </p:txBody>
      </p:sp>
      <p:pic>
        <p:nvPicPr>
          <p:cNvPr id="1034" name="Picture 10" descr="http://www.dangersoffracking.com/Fracking/roadstar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 y="2574053"/>
            <a:ext cx="4762500" cy="429985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6362700" y="1302157"/>
            <a:ext cx="2514600" cy="1631216"/>
          </a:xfrm>
          <a:prstGeom prst="rect">
            <a:avLst/>
          </a:prstGeom>
        </p:spPr>
        <p:txBody>
          <a:bodyPr wrap="square">
            <a:spAutoFit/>
          </a:bodyPr>
          <a:lstStyle/>
          <a:p>
            <a:pPr algn="ctr"/>
            <a:r>
              <a:rPr lang="en-US" sz="2000" b="1" dirty="0">
                <a:solidFill>
                  <a:schemeClr val="accent1">
                    <a:lumMod val="50000"/>
                  </a:schemeClr>
                </a:solidFill>
              </a:rPr>
              <a:t>Heavy Load</a:t>
            </a:r>
          </a:p>
          <a:p>
            <a:pPr algn="ctr"/>
            <a:r>
              <a:rPr lang="en-US" sz="2000" dirty="0">
                <a:solidFill>
                  <a:schemeClr val="accent1">
                    <a:lumMod val="50000"/>
                  </a:schemeClr>
                </a:solidFill>
              </a:rPr>
              <a:t>It takes </a:t>
            </a:r>
            <a:r>
              <a:rPr lang="en-US" sz="2000" i="1" dirty="0">
                <a:solidFill>
                  <a:schemeClr val="accent1">
                    <a:lumMod val="50000"/>
                  </a:schemeClr>
                </a:solidFill>
              </a:rPr>
              <a:t>1-8 million gallons of water</a:t>
            </a:r>
            <a:r>
              <a:rPr lang="en-US" sz="2000" dirty="0">
                <a:solidFill>
                  <a:schemeClr val="accent1">
                    <a:lumMod val="50000"/>
                  </a:schemeClr>
                </a:solidFill>
              </a:rPr>
              <a:t> to complete each fracturing </a:t>
            </a:r>
          </a:p>
        </p:txBody>
      </p:sp>
      <p:cxnSp>
        <p:nvCxnSpPr>
          <p:cNvPr id="9" name="Straight Connector 8"/>
          <p:cNvCxnSpPr>
            <a:stCxn id="3" idx="3"/>
          </p:cNvCxnSpPr>
          <p:nvPr/>
        </p:nvCxnSpPr>
        <p:spPr>
          <a:xfrm flipV="1">
            <a:off x="4572000" y="1950445"/>
            <a:ext cx="1905000" cy="1"/>
          </a:xfrm>
          <a:prstGeom prst="line">
            <a:avLst/>
          </a:prstGeom>
        </p:spPr>
        <p:style>
          <a:lnRef idx="1">
            <a:schemeClr val="dk1"/>
          </a:lnRef>
          <a:fillRef idx="0">
            <a:schemeClr val="dk1"/>
          </a:fillRef>
          <a:effectRef idx="0">
            <a:schemeClr val="dk1"/>
          </a:effectRef>
          <a:fontRef idx="minor">
            <a:schemeClr val="tx1"/>
          </a:fontRef>
        </p:style>
      </p:cxnSp>
      <p:sp>
        <p:nvSpPr>
          <p:cNvPr id="10" name="Rectangle 9"/>
          <p:cNvSpPr/>
          <p:nvPr/>
        </p:nvSpPr>
        <p:spPr>
          <a:xfrm>
            <a:off x="3886200" y="3754485"/>
            <a:ext cx="4572000" cy="1938992"/>
          </a:xfrm>
          <a:prstGeom prst="rect">
            <a:avLst/>
          </a:prstGeom>
        </p:spPr>
        <p:txBody>
          <a:bodyPr>
            <a:spAutoFit/>
          </a:bodyPr>
          <a:lstStyle/>
          <a:p>
            <a:pPr algn="ctr"/>
            <a:r>
              <a:rPr lang="en-US" sz="2000" b="1" dirty="0">
                <a:solidFill>
                  <a:schemeClr val="accent1">
                    <a:lumMod val="50000"/>
                  </a:schemeClr>
                </a:solidFill>
              </a:rPr>
              <a:t>Fracturing Site</a:t>
            </a:r>
          </a:p>
          <a:p>
            <a:pPr algn="ctr"/>
            <a:r>
              <a:rPr lang="en-US" sz="2000" dirty="0">
                <a:solidFill>
                  <a:schemeClr val="accent1">
                    <a:lumMod val="50000"/>
                  </a:schemeClr>
                </a:solidFill>
              </a:rPr>
              <a:t>The water brought in is mixed with sand and chemicals to create </a:t>
            </a:r>
            <a:r>
              <a:rPr lang="en-US" sz="2000" dirty="0" err="1">
                <a:solidFill>
                  <a:schemeClr val="accent1">
                    <a:lumMod val="50000"/>
                  </a:schemeClr>
                </a:solidFill>
              </a:rPr>
              <a:t>fracking</a:t>
            </a:r>
            <a:r>
              <a:rPr lang="en-US" sz="2000" dirty="0">
                <a:solidFill>
                  <a:schemeClr val="accent1">
                    <a:lumMod val="50000"/>
                  </a:schemeClr>
                </a:solidFill>
              </a:rPr>
              <a:t> fluid. </a:t>
            </a:r>
            <a:r>
              <a:rPr lang="en-US" sz="2000" i="1" dirty="0">
                <a:solidFill>
                  <a:schemeClr val="accent1">
                    <a:lumMod val="50000"/>
                  </a:schemeClr>
                </a:solidFill>
              </a:rPr>
              <a:t>Approximately 40,000 gallons of chemicals </a:t>
            </a:r>
            <a:r>
              <a:rPr lang="en-US" sz="2000" dirty="0">
                <a:solidFill>
                  <a:schemeClr val="accent1">
                    <a:lumMod val="50000"/>
                  </a:schemeClr>
                </a:solidFill>
              </a:rPr>
              <a:t>are used per fracturing.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5000" y="3105835"/>
            <a:ext cx="5334000" cy="369332"/>
          </a:xfrm>
          <a:prstGeom prst="rect">
            <a:avLst/>
          </a:prstGeom>
        </p:spPr>
        <p:txBody>
          <a:bodyPr wrap="square">
            <a:spAutoFit/>
          </a:bodyPr>
          <a:lstStyle/>
          <a:p>
            <a:r>
              <a:rPr lang="en-US" dirty="0">
                <a:solidFill>
                  <a:schemeClr val="bg2">
                    <a:lumMod val="10000"/>
                  </a:schemeClr>
                </a:solidFill>
              </a:rPr>
              <a:t>http://</a:t>
            </a:r>
            <a:r>
              <a:rPr lang="en-US" dirty="0">
                <a:solidFill>
                  <a:schemeClr val="bg2">
                    <a:lumMod val="10000"/>
                  </a:schemeClr>
                </a:solidFill>
                <a:hlinkClick r:id="rId2" action="ppaction://hlinkpres?slideindex=1&amp;slidetitle="/>
              </a:rPr>
              <a:t>www.youtube.com/watch?v=b0q_n63X438</a:t>
            </a:r>
            <a:endParaRPr lang="en-US" dirty="0">
              <a:solidFill>
                <a:schemeClr val="bg2">
                  <a:lumMod val="10000"/>
                </a:scheme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Fracking_Graphic-FRiday">
            <a:hlinkClick r:id="rId2"/>
          </p:cNvPr>
          <p:cNvPicPr>
            <a:picLocks noChangeAspect="1" noChangeArrowheads="1"/>
          </p:cNvPicPr>
          <p:nvPr/>
        </p:nvPicPr>
        <p:blipFill>
          <a:blip r:embed="rId3" cstate="print"/>
          <a:srcRect/>
          <a:stretch>
            <a:fillRect/>
          </a:stretch>
        </p:blipFill>
        <p:spPr bwMode="auto">
          <a:xfrm>
            <a:off x="2286000" y="381000"/>
            <a:ext cx="6639485" cy="6019800"/>
          </a:xfrm>
          <a:prstGeom prst="rect">
            <a:avLst/>
          </a:prstGeom>
          <a:noFill/>
        </p:spPr>
      </p:pic>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sp>
        <p:nvSpPr>
          <p:cNvPr id="4" name="Rectangle 3"/>
          <p:cNvSpPr/>
          <p:nvPr/>
        </p:nvSpPr>
        <p:spPr>
          <a:xfrm>
            <a:off x="4114800" y="457200"/>
            <a:ext cx="4326826" cy="175432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Benefits </a:t>
            </a:r>
          </a:p>
          <a:p>
            <a:pPr algn="ctr"/>
            <a:r>
              <a:rPr lang="en-US"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of fracking </a:t>
            </a:r>
            <a:endParaRPr lang="en-US"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7" name="Picture 3" descr="C:\Users\rema00057\AppData\Local\Microsoft\Windows\Temporary Internet Files\Content.IE5\432C31KQ\MC900364092[1].wmf"/>
          <p:cNvPicPr>
            <a:picLocks noChangeAspect="1" noChangeArrowheads="1"/>
          </p:cNvPicPr>
          <p:nvPr/>
        </p:nvPicPr>
        <p:blipFill>
          <a:blip r:embed="rId3" cstate="print"/>
          <a:srcRect/>
          <a:stretch>
            <a:fillRect/>
          </a:stretch>
        </p:blipFill>
        <p:spPr bwMode="auto">
          <a:xfrm>
            <a:off x="5105400" y="3810000"/>
            <a:ext cx="3066342" cy="3048000"/>
          </a:xfrm>
          <a:prstGeom prst="rect">
            <a:avLst/>
          </a:prstGeom>
          <a:noFill/>
        </p:spPr>
      </p:pic>
      <p:sp>
        <p:nvSpPr>
          <p:cNvPr id="2" name="Title 1"/>
          <p:cNvSpPr>
            <a:spLocks noGrp="1"/>
          </p:cNvSpPr>
          <p:nvPr>
            <p:ph type="title"/>
          </p:nvPr>
        </p:nvSpPr>
        <p:spPr/>
        <p:txBody>
          <a:bodyPr>
            <a:normAutofit/>
          </a:bodyPr>
          <a:lstStyle/>
          <a:p>
            <a:r>
              <a:rPr lang="en-US" sz="4800" dirty="0" smtClean="0">
                <a:solidFill>
                  <a:schemeClr val="accent6">
                    <a:lumMod val="75000"/>
                  </a:schemeClr>
                </a:solidFill>
              </a:rPr>
              <a:t>All Natural </a:t>
            </a:r>
            <a:endParaRPr lang="en-US" sz="4800" dirty="0">
              <a:solidFill>
                <a:schemeClr val="accent6">
                  <a:lumMod val="75000"/>
                </a:schemeClr>
              </a:solidFill>
            </a:endParaRPr>
          </a:p>
        </p:txBody>
      </p:sp>
      <p:sp>
        <p:nvSpPr>
          <p:cNvPr id="3" name="Content Placeholder 2"/>
          <p:cNvSpPr>
            <a:spLocks noGrp="1"/>
          </p:cNvSpPr>
          <p:nvPr>
            <p:ph sz="quarter" idx="1"/>
          </p:nvPr>
        </p:nvSpPr>
        <p:spPr/>
        <p:txBody>
          <a:bodyPr/>
          <a:lstStyle/>
          <a:p>
            <a:r>
              <a:rPr lang="en-US" dirty="0" smtClean="0"/>
              <a:t>So much natural gas has been extracted through fracking in most recent years that the US carbon emissions are falling!</a:t>
            </a:r>
          </a:p>
          <a:p>
            <a:r>
              <a:rPr lang="en-US" dirty="0" smtClean="0"/>
              <a:t>The gas taken from fracking is all natural so more than a third of natural gas burned in the US is coming from fracking wells. This provides cleaner energy. </a:t>
            </a:r>
            <a:endParaRPr lang="en-US" dirty="0"/>
          </a:p>
        </p:txBody>
      </p:sp>
      <p:pic>
        <p:nvPicPr>
          <p:cNvPr id="7170" name="Picture 2" descr="Shale-gas well illustration">
            <a:hlinkClick r:id="rId4" tooltip="Shale-gas well illustration"/>
          </p:cNvPr>
          <p:cNvPicPr>
            <a:picLocks noChangeAspect="1" noChangeArrowheads="1"/>
          </p:cNvPicPr>
          <p:nvPr/>
        </p:nvPicPr>
        <p:blipFill>
          <a:blip r:embed="rId5" cstate="print"/>
          <a:srcRect/>
          <a:stretch>
            <a:fillRect/>
          </a:stretch>
        </p:blipFill>
        <p:spPr bwMode="auto">
          <a:xfrm>
            <a:off x="457200" y="3657600"/>
            <a:ext cx="4630130" cy="2994152"/>
          </a:xfrm>
          <a:prstGeom prst="rect">
            <a:avLst/>
          </a:prstGeom>
          <a:ln>
            <a:noFill/>
          </a:ln>
          <a:effectLst>
            <a:softEdge rad="635000"/>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1524000"/>
            <a:ext cx="7467600" cy="4873752"/>
          </a:xfrm>
        </p:spPr>
        <p:txBody>
          <a:bodyPr>
            <a:normAutofit/>
          </a:bodyPr>
          <a:lstStyle/>
          <a:p>
            <a:pPr algn="ctr"/>
            <a:r>
              <a:rPr lang="en-US" sz="3600" dirty="0" smtClean="0"/>
              <a:t>the fuel from natural gas releases about half as much carbon dioxide as coal, and even smaller amounts of other dangerous chemicals.</a:t>
            </a:r>
          </a:p>
          <a:p>
            <a:endParaRPr lang="en-US" dirty="0" smtClean="0"/>
          </a:p>
          <a:p>
            <a:endParaRPr lang="en-US" dirty="0" smtClean="0"/>
          </a:p>
          <a:p>
            <a:endParaRPr lang="en-US" dirty="0" smtClean="0"/>
          </a:p>
        </p:txBody>
      </p:sp>
      <p:pic>
        <p:nvPicPr>
          <p:cNvPr id="27650" name="Picture 2" descr="C:\Users\rema00057\AppData\Local\Microsoft\Windows\Temporary Internet Files\Content.IE5\432C31KQ\MC900252565[1].wmf"/>
          <p:cNvPicPr>
            <a:picLocks noChangeAspect="1" noChangeArrowheads="1"/>
          </p:cNvPicPr>
          <p:nvPr/>
        </p:nvPicPr>
        <p:blipFill>
          <a:blip r:embed="rId3" cstate="print"/>
          <a:srcRect/>
          <a:stretch>
            <a:fillRect/>
          </a:stretch>
        </p:blipFill>
        <p:spPr bwMode="auto">
          <a:xfrm>
            <a:off x="5562600" y="4521461"/>
            <a:ext cx="2567026" cy="2140068"/>
          </a:xfrm>
          <a:prstGeom prst="rect">
            <a:avLst/>
          </a:prstGeom>
          <a:noFill/>
        </p:spPr>
      </p:pic>
      <p:pic>
        <p:nvPicPr>
          <p:cNvPr id="27651" name="Picture 3" descr="C:\Users\rema00057\AppData\Local\Microsoft\Windows\Temporary Internet Files\Content.IE5\WMT0BWSO\MC900352588[1].wmf"/>
          <p:cNvPicPr>
            <a:picLocks noChangeAspect="1" noChangeArrowheads="1"/>
          </p:cNvPicPr>
          <p:nvPr/>
        </p:nvPicPr>
        <p:blipFill>
          <a:blip r:embed="rId4" cstate="print"/>
          <a:srcRect/>
          <a:stretch>
            <a:fillRect/>
          </a:stretch>
        </p:blipFill>
        <p:spPr bwMode="auto">
          <a:xfrm>
            <a:off x="4572000" y="5181600"/>
            <a:ext cx="1422907" cy="1398006"/>
          </a:xfrm>
          <a:prstGeom prst="rect">
            <a:avLst/>
          </a:prstGeom>
          <a:noFill/>
        </p:spPr>
      </p:pic>
      <p:sp>
        <p:nvSpPr>
          <p:cNvPr id="5" name="TextBox 4"/>
          <p:cNvSpPr txBox="1"/>
          <p:nvPr/>
        </p:nvSpPr>
        <p:spPr>
          <a:xfrm>
            <a:off x="1143000" y="457200"/>
            <a:ext cx="8915400" cy="1015663"/>
          </a:xfrm>
          <a:prstGeom prst="rect">
            <a:avLst/>
          </a:prstGeom>
          <a:noFill/>
        </p:spPr>
        <p:txBody>
          <a:bodyPr wrap="square" rtlCol="0">
            <a:spAutoFit/>
          </a:bodyPr>
          <a:lstStyle/>
          <a:p>
            <a:r>
              <a:rPr lang="en-US" sz="6000" b="1" dirty="0" smtClean="0">
                <a:ln w="18415" cmpd="sng">
                  <a:solidFill>
                    <a:srgbClr val="FFFFFF"/>
                  </a:solidFill>
                  <a:prstDash val="solid"/>
                </a:ln>
                <a:solidFill>
                  <a:schemeClr val="accent6">
                    <a:lumMod val="60000"/>
                    <a:lumOff val="40000"/>
                  </a:schemeClr>
                </a:solidFill>
                <a:effectLst>
                  <a:outerShdw blurRad="63500" dir="3600000" algn="tl" rotWithShape="0">
                    <a:srgbClr val="000000">
                      <a:alpha val="70000"/>
                    </a:srgbClr>
                  </a:outerShdw>
                </a:effectLst>
              </a:rPr>
              <a:t>Keeping it clean</a:t>
            </a:r>
            <a:endParaRPr lang="en-US" sz="6000" b="1" dirty="0">
              <a:ln w="18415" cmpd="sng">
                <a:solidFill>
                  <a:srgbClr val="FFFFFF"/>
                </a:solidFill>
                <a:prstDash val="solid"/>
              </a:ln>
              <a:solidFill>
                <a:schemeClr val="accent6">
                  <a:lumMod val="60000"/>
                  <a:lumOff val="40000"/>
                </a:schemeClr>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Keeping costs down </a:t>
            </a:r>
            <a:endParaRPr lang="en-US" dirty="0"/>
          </a:p>
        </p:txBody>
      </p:sp>
      <p:sp>
        <p:nvSpPr>
          <p:cNvPr id="3" name="Content Placeholder 2"/>
          <p:cNvSpPr>
            <a:spLocks noGrp="1"/>
          </p:cNvSpPr>
          <p:nvPr>
            <p:ph sz="quarter" idx="1"/>
          </p:nvPr>
        </p:nvSpPr>
        <p:spPr/>
        <p:txBody>
          <a:bodyPr/>
          <a:lstStyle/>
          <a:p>
            <a:r>
              <a:rPr lang="en-US" dirty="0" smtClean="0"/>
              <a:t> Oil costs around $100 a barrel. In 2002, oil was about $20 a barrel. Natural gas is currently at 2002 prices. </a:t>
            </a:r>
          </a:p>
          <a:p>
            <a:r>
              <a:rPr lang="en-US" dirty="0" smtClean="0"/>
              <a:t>Because burning natural gas emits about half of the CO2 of coal or oil, it means less of the greenhouse gases that causes climate change.</a:t>
            </a:r>
          </a:p>
          <a:p>
            <a:endParaRPr lang="en-US" dirty="0"/>
          </a:p>
        </p:txBody>
      </p:sp>
      <p:pic>
        <p:nvPicPr>
          <p:cNvPr id="1026" name="Picture 2" descr="C:\Users\hallihana.NBED\AppData\Local\Microsoft\Windows\Temporary Internet Files\Content.IE5\PA8E6TFA\MC900431631[1].png"/>
          <p:cNvPicPr>
            <a:picLocks noChangeAspect="1" noChangeArrowheads="1"/>
          </p:cNvPicPr>
          <p:nvPr/>
        </p:nvPicPr>
        <p:blipFill>
          <a:blip r:embed="rId2" cstate="print"/>
          <a:srcRect/>
          <a:stretch>
            <a:fillRect/>
          </a:stretch>
        </p:blipFill>
        <p:spPr bwMode="auto">
          <a:xfrm>
            <a:off x="609600" y="4648200"/>
            <a:ext cx="2457450" cy="2457450"/>
          </a:xfrm>
          <a:prstGeom prst="rect">
            <a:avLst/>
          </a:prstGeom>
          <a:noFill/>
        </p:spPr>
      </p:pic>
      <p:pic>
        <p:nvPicPr>
          <p:cNvPr id="1028" name="Picture 4" descr="C:\Users\hallihana.NBED\AppData\Local\Microsoft\Windows\Temporary Internet Files\Content.IE5\H3S4JIJ2\MC900439847[1].wmf"/>
          <p:cNvPicPr>
            <a:picLocks noChangeAspect="1" noChangeArrowheads="1"/>
          </p:cNvPicPr>
          <p:nvPr/>
        </p:nvPicPr>
        <p:blipFill>
          <a:blip r:embed="rId3" cstate="print"/>
          <a:srcRect/>
          <a:stretch>
            <a:fillRect/>
          </a:stretch>
        </p:blipFill>
        <p:spPr bwMode="auto">
          <a:xfrm>
            <a:off x="5791200" y="152400"/>
            <a:ext cx="2070100" cy="130175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75000"/>
                  </a:schemeClr>
                </a:solidFill>
              </a:rPr>
              <a:t>Keeping families together </a:t>
            </a:r>
            <a:endParaRPr lang="en-US" dirty="0">
              <a:solidFill>
                <a:schemeClr val="accent6">
                  <a:lumMod val="75000"/>
                </a:schemeClr>
              </a:solidFill>
            </a:endParaRPr>
          </a:p>
        </p:txBody>
      </p:sp>
      <p:sp>
        <p:nvSpPr>
          <p:cNvPr id="3" name="Content Placeholder 2"/>
          <p:cNvSpPr>
            <a:spLocks noGrp="1"/>
          </p:cNvSpPr>
          <p:nvPr>
            <p:ph sz="quarter" idx="1"/>
          </p:nvPr>
        </p:nvSpPr>
        <p:spPr/>
        <p:txBody>
          <a:bodyPr/>
          <a:lstStyle/>
          <a:p>
            <a:r>
              <a:rPr lang="en-US" dirty="0" smtClean="0"/>
              <a:t>Fracking has made a boom in gas drilling and production. It’s meant more jobs in certain areas. This means that parents are not having to work away.</a:t>
            </a:r>
          </a:p>
          <a:p>
            <a:r>
              <a:rPr lang="en-US" dirty="0" smtClean="0"/>
              <a:t>The price of natural gas is half of what it was one year ago.</a:t>
            </a:r>
          </a:p>
          <a:p>
            <a:r>
              <a:rPr lang="en-US" dirty="0" smtClean="0"/>
              <a:t>It’s meant families can heat their homes more cheaply</a:t>
            </a:r>
          </a:p>
          <a:p>
            <a:pPr>
              <a:buNone/>
            </a:pPr>
            <a:endParaRPr lang="en-US" dirty="0" smtClean="0"/>
          </a:p>
          <a:p>
            <a:endParaRPr lang="en-US" dirty="0"/>
          </a:p>
        </p:txBody>
      </p:sp>
      <p:pic>
        <p:nvPicPr>
          <p:cNvPr id="28674" name="Picture 2" descr="C:\Users\rema00057\AppData\Local\Microsoft\Windows\Temporary Internet Files\Content.IE5\DDOE1IBM\MC900436163[1].wmf"/>
          <p:cNvPicPr>
            <a:picLocks noChangeAspect="1" noChangeArrowheads="1"/>
          </p:cNvPicPr>
          <p:nvPr/>
        </p:nvPicPr>
        <p:blipFill>
          <a:blip r:embed="rId2" cstate="print"/>
          <a:srcRect/>
          <a:stretch>
            <a:fillRect/>
          </a:stretch>
        </p:blipFill>
        <p:spPr bwMode="auto">
          <a:xfrm>
            <a:off x="3352800" y="5029200"/>
            <a:ext cx="1841500" cy="161290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152400"/>
            <a:ext cx="6172200" cy="1139190"/>
          </a:xfrm>
        </p:spPr>
        <p:txBody>
          <a:bodyPr>
            <a:normAutofit/>
          </a:bodyPr>
          <a:lstStyle/>
          <a:p>
            <a:r>
              <a:rPr lang="en-US" sz="6000" dirty="0" smtClean="0">
                <a:solidFill>
                  <a:schemeClr val="accent2">
                    <a:lumMod val="75000"/>
                  </a:schemeClr>
                </a:solidFill>
              </a:rPr>
              <a:t>In Conclusion </a:t>
            </a:r>
            <a:endParaRPr lang="en-US" sz="6000" dirty="0">
              <a:solidFill>
                <a:schemeClr val="accent2">
                  <a:lumMod val="75000"/>
                </a:schemeClr>
              </a:solidFill>
            </a:endParaRPr>
          </a:p>
        </p:txBody>
      </p:sp>
      <p:sp>
        <p:nvSpPr>
          <p:cNvPr id="3" name="Text Placeholder 2"/>
          <p:cNvSpPr>
            <a:spLocks noGrp="1"/>
          </p:cNvSpPr>
          <p:nvPr>
            <p:ph type="body" idx="1"/>
          </p:nvPr>
        </p:nvSpPr>
        <p:spPr>
          <a:xfrm>
            <a:off x="2438400" y="1828800"/>
            <a:ext cx="6172200" cy="1371600"/>
          </a:xfrm>
        </p:spPr>
        <p:txBody>
          <a:bodyPr>
            <a:noAutofit/>
          </a:bodyPr>
          <a:lstStyle/>
          <a:p>
            <a:pPr algn="ctr"/>
            <a:r>
              <a:rPr lang="en-US" sz="2400" dirty="0" smtClean="0">
                <a:solidFill>
                  <a:schemeClr val="accent2">
                    <a:lumMod val="75000"/>
                  </a:schemeClr>
                </a:solidFill>
              </a:rPr>
              <a:t>Like anything fracking has its advantages and disadvantages but the benefits that fracking has are not enough to help us in the long run. It is up to us to help keep the environment clean and fracking will not help!</a:t>
            </a:r>
            <a:endParaRPr lang="en-US" sz="2400" dirty="0">
              <a:solidFill>
                <a:schemeClr val="accent2">
                  <a:lumMod val="75000"/>
                </a:schemeClr>
              </a:solidFill>
            </a:endParaRPr>
          </a:p>
        </p:txBody>
      </p:sp>
      <p:pic>
        <p:nvPicPr>
          <p:cNvPr id="33794" name="Picture 2" descr="https://encrypted-tbn2.gstatic.com/images?q=tbn:ANd9GcRGOzAgIjaA-hSsn3PQUqcRGtkyxsxXbRquNxihl3jxcQEnyGzgbjQLTJnC">
            <a:hlinkClick r:id="rId2"/>
          </p:cNvPr>
          <p:cNvPicPr>
            <a:picLocks noChangeAspect="1" noChangeArrowheads="1"/>
          </p:cNvPicPr>
          <p:nvPr/>
        </p:nvPicPr>
        <p:blipFill>
          <a:blip r:embed="rId3" cstate="print"/>
          <a:srcRect/>
          <a:stretch>
            <a:fillRect/>
          </a:stretch>
        </p:blipFill>
        <p:spPr bwMode="auto">
          <a:xfrm>
            <a:off x="3581400" y="4038600"/>
            <a:ext cx="3775978" cy="2819400"/>
          </a:xfrm>
          <a:prstGeom prst="rect">
            <a:avLst/>
          </a:prstGeom>
          <a:noFill/>
          <a:effectLst>
            <a:softEdge rad="63500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lstStyle/>
          <a:p>
            <a:r>
              <a:rPr lang="en-US" dirty="0" smtClean="0"/>
              <a:t>What is Fracking?</a:t>
            </a:r>
            <a:endParaRPr lang="en-US" dirty="0"/>
          </a:p>
        </p:txBody>
      </p:sp>
      <p:sp>
        <p:nvSpPr>
          <p:cNvPr id="3" name="Content Placeholder 2"/>
          <p:cNvSpPr>
            <a:spLocks noGrp="1"/>
          </p:cNvSpPr>
          <p:nvPr>
            <p:ph sz="quarter" idx="1"/>
          </p:nvPr>
        </p:nvSpPr>
        <p:spPr>
          <a:xfrm>
            <a:off x="152400" y="1373124"/>
            <a:ext cx="7467600" cy="4873752"/>
          </a:xfrm>
        </p:spPr>
        <p:txBody>
          <a:bodyPr/>
          <a:lstStyle/>
          <a:p>
            <a:pPr>
              <a:lnSpc>
                <a:spcPct val="200000"/>
              </a:lnSpc>
            </a:pPr>
            <a:r>
              <a:rPr lang="en-US" dirty="0" smtClean="0"/>
              <a:t>Hydraulic Fracturing or Fracking is the process of drilling and injecting Fracking Fluid at high pressure in order to extract Shale Gas.</a:t>
            </a:r>
            <a:endParaRPr lang="en-US" dirty="0"/>
          </a:p>
        </p:txBody>
      </p:sp>
      <p:pic>
        <p:nvPicPr>
          <p:cNvPr id="23554" name="Picture 2" descr="fracking graphic"/>
          <p:cNvPicPr>
            <a:picLocks noChangeAspect="1" noChangeArrowheads="1"/>
          </p:cNvPicPr>
          <p:nvPr/>
        </p:nvPicPr>
        <p:blipFill>
          <a:blip r:embed="rId3" cstate="print"/>
          <a:srcRect/>
          <a:stretch>
            <a:fillRect/>
          </a:stretch>
        </p:blipFill>
        <p:spPr bwMode="auto">
          <a:xfrm>
            <a:off x="228600" y="3677425"/>
            <a:ext cx="4343400" cy="3063766"/>
          </a:xfrm>
          <a:prstGeom prst="rect">
            <a:avLst/>
          </a:prstGeom>
          <a:noFill/>
        </p:spPr>
      </p:pic>
    </p:spTree>
    <p:extLst>
      <p:ext uri="{BB962C8B-B14F-4D97-AF65-F5344CB8AC3E}">
        <p14:creationId xmlns:p14="http://schemas.microsoft.com/office/powerpoint/2010/main" val="32264429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0"/>
            <a:ext cx="5638800" cy="1066800"/>
          </a:xfrm>
        </p:spPr>
        <p:txBody>
          <a:bodyPr>
            <a:noAutofit/>
          </a:bodyPr>
          <a:lstStyle/>
          <a:p>
            <a:r>
              <a:rPr lang="en-US" sz="4400" dirty="0" smtClean="0"/>
              <a:t>True or false</a:t>
            </a:r>
            <a:endParaRPr lang="en-US" sz="4400" dirty="0"/>
          </a:p>
        </p:txBody>
      </p:sp>
      <p:sp>
        <p:nvSpPr>
          <p:cNvPr id="3" name="Text Placeholder 2"/>
          <p:cNvSpPr>
            <a:spLocks noGrp="1"/>
          </p:cNvSpPr>
          <p:nvPr>
            <p:ph type="body" idx="1"/>
          </p:nvPr>
        </p:nvSpPr>
        <p:spPr>
          <a:xfrm>
            <a:off x="1752600" y="1066800"/>
            <a:ext cx="6629400" cy="4267200"/>
          </a:xfrm>
        </p:spPr>
        <p:txBody>
          <a:bodyPr>
            <a:normAutofit fontScale="92500" lnSpcReduction="10000"/>
          </a:bodyPr>
          <a:lstStyle/>
          <a:p>
            <a:r>
              <a:rPr lang="en-US" sz="2400" dirty="0" err="1" smtClean="0">
                <a:solidFill>
                  <a:schemeClr val="bg1"/>
                </a:solidFill>
              </a:rPr>
              <a:t>Fracking</a:t>
            </a:r>
            <a:r>
              <a:rPr lang="en-US" sz="2400" dirty="0" smtClean="0">
                <a:solidFill>
                  <a:schemeClr val="bg1"/>
                </a:solidFill>
              </a:rPr>
              <a:t> </a:t>
            </a:r>
            <a:r>
              <a:rPr lang="en-US" sz="2400" dirty="0">
                <a:solidFill>
                  <a:schemeClr val="bg1"/>
                </a:solidFill>
              </a:rPr>
              <a:t>is being practiced everywhere in the world.</a:t>
            </a:r>
          </a:p>
          <a:p>
            <a:r>
              <a:rPr lang="en-US" sz="2400" dirty="0">
                <a:solidFill>
                  <a:schemeClr val="bg1"/>
                </a:solidFill>
              </a:rPr>
              <a:t>There are approximately 650 different chemicals in </a:t>
            </a:r>
            <a:r>
              <a:rPr lang="en-US" sz="2400" dirty="0" err="1">
                <a:solidFill>
                  <a:schemeClr val="bg1"/>
                </a:solidFill>
              </a:rPr>
              <a:t>Fracking</a:t>
            </a:r>
            <a:r>
              <a:rPr lang="en-US" sz="2400" dirty="0">
                <a:solidFill>
                  <a:schemeClr val="bg1"/>
                </a:solidFill>
              </a:rPr>
              <a:t> Liquid.</a:t>
            </a:r>
            <a:r>
              <a:rPr lang="en-US" sz="2400" u="sng" dirty="0">
                <a:solidFill>
                  <a:schemeClr val="bg1"/>
                </a:solidFill>
              </a:rPr>
              <a:t>  </a:t>
            </a:r>
            <a:endParaRPr lang="en-US" sz="2400" dirty="0">
              <a:solidFill>
                <a:schemeClr val="bg1"/>
              </a:solidFill>
            </a:endParaRPr>
          </a:p>
          <a:p>
            <a:r>
              <a:rPr lang="en-US" sz="2400" dirty="0">
                <a:solidFill>
                  <a:schemeClr val="bg1"/>
                </a:solidFill>
              </a:rPr>
              <a:t>Companies take the water from oceans</a:t>
            </a:r>
          </a:p>
          <a:p>
            <a:r>
              <a:rPr lang="en-US" sz="2400" dirty="0">
                <a:solidFill>
                  <a:schemeClr val="bg1"/>
                </a:solidFill>
              </a:rPr>
              <a:t>They only recover 30-50% of the </a:t>
            </a:r>
            <a:r>
              <a:rPr lang="en-US" sz="2400" dirty="0" err="1">
                <a:solidFill>
                  <a:schemeClr val="bg1"/>
                </a:solidFill>
              </a:rPr>
              <a:t>Fracking</a:t>
            </a:r>
            <a:r>
              <a:rPr lang="en-US" sz="2400" dirty="0">
                <a:solidFill>
                  <a:schemeClr val="bg1"/>
                </a:solidFill>
              </a:rPr>
              <a:t> Liquid</a:t>
            </a:r>
          </a:p>
          <a:p>
            <a:r>
              <a:rPr lang="en-US" sz="2400" dirty="0">
                <a:solidFill>
                  <a:schemeClr val="bg1"/>
                </a:solidFill>
              </a:rPr>
              <a:t>There are 4 ways that they test for shale gas</a:t>
            </a:r>
          </a:p>
          <a:p>
            <a:r>
              <a:rPr lang="en-US" sz="2400" dirty="0">
                <a:solidFill>
                  <a:schemeClr val="bg1"/>
                </a:solidFill>
              </a:rPr>
              <a:t>Floyd Clark and J.B Farris invented </a:t>
            </a:r>
            <a:r>
              <a:rPr lang="en-US" sz="2400" dirty="0" err="1">
                <a:solidFill>
                  <a:schemeClr val="bg1"/>
                </a:solidFill>
              </a:rPr>
              <a:t>Fracking</a:t>
            </a:r>
            <a:endParaRPr lang="en-US" sz="2400" dirty="0">
              <a:solidFill>
                <a:schemeClr val="bg1"/>
              </a:solidFill>
            </a:endParaRPr>
          </a:p>
          <a:p>
            <a:r>
              <a:rPr lang="en-US" sz="2400" dirty="0" err="1">
                <a:solidFill>
                  <a:schemeClr val="bg1"/>
                </a:solidFill>
              </a:rPr>
              <a:t>Fracking</a:t>
            </a:r>
            <a:r>
              <a:rPr lang="en-US" sz="2400" dirty="0">
                <a:solidFill>
                  <a:schemeClr val="bg1"/>
                </a:solidFill>
              </a:rPr>
              <a:t> was First performed in 1947.</a:t>
            </a:r>
          </a:p>
          <a:p>
            <a:r>
              <a:rPr lang="en-US" sz="2400" dirty="0" smtClean="0">
                <a:solidFill>
                  <a:schemeClr val="bg1"/>
                </a:solidFill>
              </a:rPr>
              <a:t>Oil </a:t>
            </a:r>
            <a:r>
              <a:rPr lang="en-US" sz="2400" dirty="0">
                <a:solidFill>
                  <a:schemeClr val="bg1"/>
                </a:solidFill>
              </a:rPr>
              <a:t>costs around $300 a barrel.</a:t>
            </a:r>
          </a:p>
          <a:p>
            <a:endParaRPr lang="en-US" dirty="0"/>
          </a:p>
        </p:txBody>
      </p:sp>
    </p:spTree>
    <p:extLst>
      <p:ext uri="{BB962C8B-B14F-4D97-AF65-F5344CB8AC3E}">
        <p14:creationId xmlns:p14="http://schemas.microsoft.com/office/powerpoint/2010/main" val="5855512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6">
                    <a:lumMod val="50000"/>
                  </a:schemeClr>
                </a:solidFill>
              </a:rPr>
              <a:t>References</a:t>
            </a:r>
            <a:endParaRPr lang="en-US" b="1" dirty="0">
              <a:solidFill>
                <a:schemeClr val="accent6">
                  <a:lumMod val="50000"/>
                </a:schemeClr>
              </a:solidFill>
            </a:endParaRPr>
          </a:p>
        </p:txBody>
      </p:sp>
      <p:sp>
        <p:nvSpPr>
          <p:cNvPr id="3" name="Content Placeholder 2"/>
          <p:cNvSpPr>
            <a:spLocks noGrp="1"/>
          </p:cNvSpPr>
          <p:nvPr>
            <p:ph idx="1"/>
          </p:nvPr>
        </p:nvSpPr>
        <p:spPr/>
        <p:txBody>
          <a:bodyPr/>
          <a:lstStyle/>
          <a:p>
            <a:pPr>
              <a:buNone/>
            </a:pPr>
            <a:r>
              <a:rPr lang="en-US" dirty="0" smtClean="0">
                <a:solidFill>
                  <a:schemeClr val="bg1"/>
                </a:solidFill>
                <a:hlinkClick r:id="rId2"/>
              </a:rPr>
              <a:t>http://en.wikipedia.org/wiki/Hydraulic_fracturing</a:t>
            </a:r>
            <a:endParaRPr lang="en-US" dirty="0" smtClean="0">
              <a:solidFill>
                <a:schemeClr val="bg1"/>
              </a:solidFill>
            </a:endParaRPr>
          </a:p>
          <a:p>
            <a:pPr>
              <a:buNone/>
            </a:pPr>
            <a:r>
              <a:rPr lang="en-US" dirty="0" smtClean="0">
                <a:solidFill>
                  <a:schemeClr val="bg1"/>
                </a:solidFill>
                <a:hlinkClick r:id="rId3"/>
              </a:rPr>
              <a:t>http://en.wikipedia.org/wiki/Hydraulic_fracturing_proppants</a:t>
            </a:r>
            <a:endParaRPr lang="en-US" dirty="0" smtClean="0">
              <a:solidFill>
                <a:schemeClr val="bg1"/>
              </a:solidFill>
            </a:endParaRPr>
          </a:p>
          <a:p>
            <a:pPr>
              <a:buNone/>
            </a:pPr>
            <a:r>
              <a:rPr lang="en-US" dirty="0" smtClean="0">
                <a:hlinkClick r:id="rId4"/>
              </a:rPr>
              <a:t>http://www.elsevier.com/connect/fracking-the-pros-and-cons</a:t>
            </a:r>
            <a:endParaRPr lang="en-US" dirty="0" smtClean="0"/>
          </a:p>
          <a:p>
            <a:pPr>
              <a:buNone/>
            </a:pPr>
            <a:r>
              <a:rPr lang="en-US" dirty="0" smtClean="0">
                <a:hlinkClick r:id="rId5"/>
              </a:rPr>
              <a:t>http://thetartan.org/2014/3/31/scitech/pugwash</a:t>
            </a: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solidFill>
                <a:schemeClr val="bg1"/>
              </a:solidFill>
            </a:endParaRPr>
          </a:p>
          <a:p>
            <a:pPr>
              <a:buNone/>
            </a:pPr>
            <a:endParaRPr lang="en-US" dirty="0" smtClean="0">
              <a:solidFill>
                <a:schemeClr val="bg1"/>
              </a:solidFill>
            </a:endParaRPr>
          </a:p>
          <a:p>
            <a:pPr>
              <a:buNone/>
            </a:pPr>
            <a:endParaRPr lang="en-US" dirty="0">
              <a:solidFill>
                <a:schemeClr val="bg1"/>
              </a:solidFill>
            </a:endParaRPr>
          </a:p>
        </p:txBody>
      </p:sp>
      <p:sp>
        <p:nvSpPr>
          <p:cNvPr id="4" name="Rectangle 3"/>
          <p:cNvSpPr/>
          <p:nvPr/>
        </p:nvSpPr>
        <p:spPr>
          <a:xfrm>
            <a:off x="457200" y="4191000"/>
            <a:ext cx="6172200" cy="830997"/>
          </a:xfrm>
          <a:prstGeom prst="rect">
            <a:avLst/>
          </a:prstGeom>
        </p:spPr>
        <p:txBody>
          <a:bodyPr wrap="square">
            <a:spAutoFit/>
          </a:bodyPr>
          <a:lstStyle/>
          <a:p>
            <a:r>
              <a:rPr lang="en-US" sz="2400" u="sng" dirty="0" smtClean="0">
                <a:solidFill>
                  <a:srgbClr val="FFFF00"/>
                </a:solidFill>
              </a:rPr>
              <a:t>http://youngpetro.org/2013/05/06/the-pros-and-cons-of-fracking/</a:t>
            </a:r>
            <a:endParaRPr lang="en-US" sz="2400" u="sng" dirty="0">
              <a:solidFill>
                <a:srgbClr val="FFFF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228600"/>
            <a:ext cx="4114800" cy="609600"/>
          </a:xfrm>
        </p:spPr>
        <p:txBody>
          <a:bodyPr>
            <a:noAutofit/>
          </a:bodyPr>
          <a:lstStyle/>
          <a:p>
            <a:r>
              <a:rPr lang="en-US" sz="4000" dirty="0" smtClean="0"/>
              <a:t>Fracking Fluid</a:t>
            </a:r>
            <a:endParaRPr lang="en-US" sz="4000" dirty="0"/>
          </a:p>
        </p:txBody>
      </p:sp>
      <p:sp>
        <p:nvSpPr>
          <p:cNvPr id="3" name="Content Placeholder 2"/>
          <p:cNvSpPr>
            <a:spLocks noGrp="1"/>
          </p:cNvSpPr>
          <p:nvPr>
            <p:ph sz="quarter" idx="1"/>
          </p:nvPr>
        </p:nvSpPr>
        <p:spPr>
          <a:xfrm>
            <a:off x="145472" y="1108365"/>
            <a:ext cx="9220200" cy="3962398"/>
          </a:xfrm>
        </p:spPr>
        <p:txBody>
          <a:bodyPr>
            <a:normAutofit/>
          </a:bodyPr>
          <a:lstStyle/>
          <a:p>
            <a:r>
              <a:rPr lang="en-US" dirty="0" smtClean="0"/>
              <a:t>7.5 million liters of water to 19 million liters of water.</a:t>
            </a:r>
          </a:p>
          <a:p>
            <a:pPr marL="0" indent="0">
              <a:buNone/>
            </a:pPr>
            <a:endParaRPr lang="en-US" dirty="0" smtClean="0"/>
          </a:p>
          <a:p>
            <a:r>
              <a:rPr lang="en-US" dirty="0" smtClean="0"/>
              <a:t>Sand</a:t>
            </a:r>
          </a:p>
          <a:p>
            <a:pPr marL="0" indent="0">
              <a:buNone/>
            </a:pPr>
            <a:endParaRPr lang="en-US" dirty="0"/>
          </a:p>
          <a:p>
            <a:r>
              <a:rPr lang="en-US" dirty="0"/>
              <a:t> </a:t>
            </a:r>
            <a:r>
              <a:rPr lang="en-US" dirty="0" err="1" smtClean="0"/>
              <a:t>Approx</a:t>
            </a:r>
            <a:r>
              <a:rPr lang="en-US" dirty="0" smtClean="0"/>
              <a:t> 600 different chemicals like </a:t>
            </a:r>
            <a:r>
              <a:rPr lang="en-US" dirty="0"/>
              <a:t>Lead, Uranium, Mercury, Radium and Methanol. </a:t>
            </a:r>
            <a:endParaRPr lang="en-US" dirty="0" smtClean="0"/>
          </a:p>
          <a:p>
            <a:endParaRPr lang="en-US" dirty="0"/>
          </a:p>
          <a:p>
            <a:r>
              <a:rPr lang="en-US" dirty="0" smtClean="0"/>
              <a:t>Then 40,000 gallons of those chemicals go into the Liquid.</a:t>
            </a:r>
          </a:p>
        </p:txBody>
      </p:sp>
      <p:pic>
        <p:nvPicPr>
          <p:cNvPr id="1026" name="Picture 2" descr="https://encrypted-tbn2.gstatic.com/images?q=tbn:ANd9GcTeFbFUamGoRXaA7_8EyXgxEsakEk0bjsj7K8Yi4NWDgZSyvORl2A">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4571999"/>
            <a:ext cx="2827175" cy="21477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shenandoahsand.com/images/products/sand_tailings_lg.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4455994" y="4571999"/>
            <a:ext cx="2173406" cy="21734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94927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Seismic Testing</a:t>
            </a:r>
            <a:endParaRPr lang="en-US" dirty="0"/>
          </a:p>
        </p:txBody>
      </p:sp>
      <p:sp>
        <p:nvSpPr>
          <p:cNvPr id="3" name="Content Placeholder 2"/>
          <p:cNvSpPr>
            <a:spLocks noGrp="1"/>
          </p:cNvSpPr>
          <p:nvPr>
            <p:ph sz="quarter" idx="1"/>
          </p:nvPr>
        </p:nvSpPr>
        <p:spPr>
          <a:xfrm>
            <a:off x="533400" y="1600200"/>
            <a:ext cx="8229600" cy="4525963"/>
          </a:xfrm>
        </p:spPr>
        <p:txBody>
          <a:bodyPr>
            <a:normAutofit/>
          </a:bodyPr>
          <a:lstStyle/>
          <a:p>
            <a:pPr marL="0" indent="0">
              <a:lnSpc>
                <a:spcPct val="200000"/>
              </a:lnSpc>
              <a:buNone/>
            </a:pPr>
            <a:r>
              <a:rPr lang="en-US" dirty="0"/>
              <a:t>	</a:t>
            </a:r>
            <a:r>
              <a:rPr lang="en-US" dirty="0" smtClean="0"/>
              <a:t>Seismic Testing is when they cause the ground to shake so much that the Shale Rock will expose the gas. There are two ways they complete this process:</a:t>
            </a:r>
            <a:endParaRPr lang="en-US" dirty="0"/>
          </a:p>
          <a:p>
            <a:pPr marL="0" indent="0">
              <a:buNone/>
            </a:pPr>
            <a:endParaRPr lang="en-US" dirty="0" smtClean="0"/>
          </a:p>
          <a:p>
            <a:endParaRPr lang="en-US" dirty="0"/>
          </a:p>
          <a:p>
            <a:r>
              <a:rPr lang="en-US" dirty="0" smtClean="0"/>
              <a:t>Shot Hole Testing and Thumper Trucks</a:t>
            </a:r>
            <a:endParaRPr lang="en-US" dirty="0"/>
          </a:p>
        </p:txBody>
      </p:sp>
    </p:spTree>
    <p:extLst>
      <p:ext uri="{BB962C8B-B14F-4D97-AF65-F5344CB8AC3E}">
        <p14:creationId xmlns:p14="http://schemas.microsoft.com/office/powerpoint/2010/main" val="12695534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676400" y="1066800"/>
            <a:ext cx="6054897" cy="1754326"/>
          </a:xfrm>
          <a:prstGeom prst="rect">
            <a:avLst/>
          </a:prstGeom>
          <a:noFill/>
        </p:spPr>
        <p:txBody>
          <a:bodyPr wrap="square" lIns="91440" tIns="45720" rIns="91440" bIns="45720">
            <a:spAutoFit/>
          </a:bodyPr>
          <a:lstStyle/>
          <a:p>
            <a:pPr algn="ctr"/>
            <a:r>
              <a:rPr lang="en-US" sz="5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Hydraulic Fracturing History</a:t>
            </a:r>
            <a:endParaRPr lang="en-U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9" name="Picture 8" descr="676x380.jpg"/>
          <p:cNvPicPr>
            <a:picLocks noChangeAspect="1"/>
          </p:cNvPicPr>
          <p:nvPr/>
        </p:nvPicPr>
        <p:blipFill>
          <a:blip r:embed="rId2" cstate="print"/>
          <a:stretch>
            <a:fillRect/>
          </a:stretch>
        </p:blipFill>
        <p:spPr>
          <a:xfrm>
            <a:off x="2895600" y="3657600"/>
            <a:ext cx="3660006" cy="20574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95400"/>
            <a:ext cx="8229600" cy="4525963"/>
          </a:xfrm>
        </p:spPr>
        <p:txBody>
          <a:bodyPr>
            <a:normAutofit/>
          </a:bodyPr>
          <a:lstStyle/>
          <a:p>
            <a:pPr>
              <a:buNone/>
            </a:pPr>
            <a:r>
              <a:rPr lang="en-US" dirty="0" smtClean="0">
                <a:solidFill>
                  <a:schemeClr val="bg1"/>
                </a:solidFill>
              </a:rPr>
              <a:t>Hydraulic fracturing, or “fracking” was invented by Floyd Farris and J.B Clark.  It was first performed in 1947 at Hugoton gas field in Grant Country of southwestern Kansas, but it was unsuccessful.</a:t>
            </a:r>
          </a:p>
          <a:p>
            <a:pPr>
              <a:buNone/>
            </a:pPr>
            <a:r>
              <a:rPr lang="en-US" dirty="0" smtClean="0">
                <a:solidFill>
                  <a:schemeClr val="bg1"/>
                </a:solidFill>
              </a:rPr>
              <a:t>On March 17</a:t>
            </a:r>
            <a:r>
              <a:rPr lang="en-US" baseline="30000" dirty="0" smtClean="0">
                <a:solidFill>
                  <a:schemeClr val="bg1"/>
                </a:solidFill>
              </a:rPr>
              <a:t>th</a:t>
            </a:r>
            <a:r>
              <a:rPr lang="en-US" dirty="0" smtClean="0">
                <a:solidFill>
                  <a:schemeClr val="bg1"/>
                </a:solidFill>
              </a:rPr>
              <a:t>, 1949, the first commercially successful extractions were carried out in Stephens County, Oklahoma and Archer County, Texas.</a:t>
            </a:r>
            <a:endParaRPr lang="en-US" dirty="0">
              <a:solidFill>
                <a:schemeClr val="bg1"/>
              </a:solidFill>
            </a:endParaRPr>
          </a:p>
        </p:txBody>
      </p:sp>
      <p:pic>
        <p:nvPicPr>
          <p:cNvPr id="4" name="Picture 3" descr="Cuyahoga-Fire1-580x441.jpg"/>
          <p:cNvPicPr>
            <a:picLocks noChangeAspect="1"/>
          </p:cNvPicPr>
          <p:nvPr/>
        </p:nvPicPr>
        <p:blipFill>
          <a:blip r:embed="rId2" cstate="print"/>
          <a:stretch>
            <a:fillRect/>
          </a:stretch>
        </p:blipFill>
        <p:spPr>
          <a:xfrm>
            <a:off x="6858000" y="5105400"/>
            <a:ext cx="1767840" cy="1344168"/>
          </a:xfrm>
          <a:prstGeom prst="rect">
            <a:avLst/>
          </a:prstGeom>
        </p:spPr>
      </p:pic>
      <p:sp>
        <p:nvSpPr>
          <p:cNvPr id="5" name="TextBox 4"/>
          <p:cNvSpPr txBox="1"/>
          <p:nvPr/>
        </p:nvSpPr>
        <p:spPr>
          <a:xfrm>
            <a:off x="2362200" y="304800"/>
            <a:ext cx="7543800" cy="769441"/>
          </a:xfrm>
          <a:prstGeom prst="rect">
            <a:avLst/>
          </a:prstGeom>
          <a:noFill/>
        </p:spPr>
        <p:txBody>
          <a:bodyPr wrap="square" rtlCol="0">
            <a:spAutoFit/>
          </a:bodyPr>
          <a:lstStyle/>
          <a:p>
            <a:r>
              <a:rPr lang="en-US" sz="4400" dirty="0" smtClean="0">
                <a:solidFill>
                  <a:schemeClr val="bg1"/>
                </a:solidFill>
              </a:rPr>
              <a:t>Fracking History</a:t>
            </a:r>
            <a:endParaRPr lang="en-US" sz="4400"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Precursors</a:t>
            </a:r>
            <a:endParaRPr lang="en-US" dirty="0">
              <a:solidFill>
                <a:schemeClr val="bg1"/>
              </a:solidFill>
            </a:endParaRPr>
          </a:p>
        </p:txBody>
      </p:sp>
      <p:sp>
        <p:nvSpPr>
          <p:cNvPr id="6" name="Content Placeholder 5"/>
          <p:cNvSpPr>
            <a:spLocks noGrp="1"/>
          </p:cNvSpPr>
          <p:nvPr>
            <p:ph idx="1"/>
          </p:nvPr>
        </p:nvSpPr>
        <p:spPr/>
        <p:txBody>
          <a:bodyPr/>
          <a:lstStyle/>
          <a:p>
            <a:pPr>
              <a:buNone/>
            </a:pPr>
            <a:r>
              <a:rPr lang="en-US" dirty="0" smtClean="0">
                <a:solidFill>
                  <a:schemeClr val="bg1"/>
                </a:solidFill>
              </a:rPr>
              <a:t>In the 1860’s, fracking was used as a method of stimulating shallow, hard rock wells. It was performed in the states of New York, Pennsylvania, Kentucky and West Virginia.</a:t>
            </a:r>
          </a:p>
          <a:p>
            <a:pPr>
              <a:buNone/>
            </a:pPr>
            <a:r>
              <a:rPr lang="en-US" dirty="0" smtClean="0">
                <a:solidFill>
                  <a:schemeClr val="bg1"/>
                </a:solidFill>
              </a:rPr>
              <a:t>Liquid and solidified nitroglycerin was used in this technique and it was later applied to gas and water wells</a:t>
            </a:r>
            <a:endParaRPr lang="en-US"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Massive Fracturing</a:t>
            </a:r>
            <a:endParaRPr lang="en-US" dirty="0">
              <a:solidFill>
                <a:schemeClr val="bg1"/>
              </a:solidFill>
            </a:endParaRPr>
          </a:p>
        </p:txBody>
      </p:sp>
      <p:sp>
        <p:nvSpPr>
          <p:cNvPr id="3" name="Content Placeholder 2"/>
          <p:cNvSpPr>
            <a:spLocks noGrp="1"/>
          </p:cNvSpPr>
          <p:nvPr>
            <p:ph idx="1"/>
          </p:nvPr>
        </p:nvSpPr>
        <p:spPr/>
        <p:txBody>
          <a:bodyPr>
            <a:normAutofit/>
          </a:bodyPr>
          <a:lstStyle/>
          <a:p>
            <a:pPr>
              <a:buNone/>
            </a:pPr>
            <a:r>
              <a:rPr lang="en-US" dirty="0" smtClean="0">
                <a:solidFill>
                  <a:schemeClr val="bg1"/>
                </a:solidFill>
              </a:rPr>
              <a:t>Massive Fracturing, also known as high volume hydraulic fracturing, was first introduced in Stephens County, Oklahoma, USA in 1968 by Pan American Petroleum.</a:t>
            </a:r>
          </a:p>
          <a:p>
            <a:pPr>
              <a:buNone/>
            </a:pPr>
            <a:r>
              <a:rPr lang="en-US" dirty="0" smtClean="0">
                <a:solidFill>
                  <a:schemeClr val="bg1"/>
                </a:solidFill>
              </a:rPr>
              <a:t>Massive Fracturing generally refers to treatments injecting more than 150 short tons of proppant (a solid object used to keep a induced fracture open)</a:t>
            </a:r>
          </a:p>
          <a:p>
            <a:pPr>
              <a:buNone/>
            </a:pPr>
            <a:r>
              <a:rPr lang="en-US" dirty="0" smtClean="0">
                <a:solidFill>
                  <a:schemeClr val="bg1"/>
                </a:solidFill>
              </a:rPr>
              <a:t>In the late 1970’s, massive fracking spread to Western Canadian provinces.</a:t>
            </a:r>
          </a:p>
          <a:p>
            <a:endParaRPr lang="en-US"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Fracking History</a:t>
            </a: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dirty="0" smtClean="0">
                <a:solidFill>
                  <a:schemeClr val="bg1"/>
                </a:solidFill>
              </a:rPr>
              <a:t>Using acid as a non-explosive fluid for well stimulation was introduced in the 1930’s.</a:t>
            </a:r>
          </a:p>
          <a:p>
            <a:pPr>
              <a:buNone/>
            </a:pPr>
            <a:endParaRPr lang="en-US" dirty="0" smtClean="0">
              <a:solidFill>
                <a:schemeClr val="bg1"/>
              </a:solidFill>
            </a:endParaRPr>
          </a:p>
          <a:p>
            <a:r>
              <a:rPr lang="en-US" dirty="0" smtClean="0">
                <a:solidFill>
                  <a:schemeClr val="bg1"/>
                </a:solidFill>
              </a:rPr>
              <a:t>Starting in 1973, Massive Fracking was being performed in thousands of gas wells in San Juan Basin, Denver Basin, the Piceance Basin, and the Green River Basin.</a:t>
            </a:r>
          </a:p>
          <a:p>
            <a:pPr>
              <a:buNone/>
            </a:pPr>
            <a:endParaRPr lang="en-US" dirty="0" smtClean="0">
              <a:solidFill>
                <a:schemeClr val="bg1"/>
              </a:solidFill>
            </a:endParaRPr>
          </a:p>
          <a:p>
            <a:r>
              <a:rPr lang="en-US" dirty="0" smtClean="0">
                <a:solidFill>
                  <a:schemeClr val="bg1"/>
                </a:solidFill>
              </a:rPr>
              <a:t>Horizontal oil or gas wells weren’t common until the 1980’s.</a:t>
            </a:r>
            <a:endParaRPr lang="en-US" dirty="0">
              <a:solidFill>
                <a:schemeClr val="bg1"/>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196</TotalTime>
  <Words>881</Words>
  <Application>Microsoft Office PowerPoint</Application>
  <PresentationFormat>On-screen Show (4:3)</PresentationFormat>
  <Paragraphs>91</Paragraphs>
  <Slides>21</Slides>
  <Notes>3</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Oriel</vt:lpstr>
      <vt:lpstr>FRACKING</vt:lpstr>
      <vt:lpstr>What is Fracking?</vt:lpstr>
      <vt:lpstr>Fracking Fluid</vt:lpstr>
      <vt:lpstr>Seismic Testing</vt:lpstr>
      <vt:lpstr>PowerPoint Presentation</vt:lpstr>
      <vt:lpstr>PowerPoint Presentation</vt:lpstr>
      <vt:lpstr>Precursors</vt:lpstr>
      <vt:lpstr>Massive Fracturing</vt:lpstr>
      <vt:lpstr>Fracking History</vt:lpstr>
      <vt:lpstr>PowerPoint Presentation</vt:lpstr>
      <vt:lpstr>PowerPoint Presentation</vt:lpstr>
      <vt:lpstr>PowerPoint Presentation</vt:lpstr>
      <vt:lpstr>PowerPoint Presentation</vt:lpstr>
      <vt:lpstr>PowerPoint Presentation</vt:lpstr>
      <vt:lpstr>All Natural </vt:lpstr>
      <vt:lpstr>PowerPoint Presentation</vt:lpstr>
      <vt:lpstr>Keeping costs down </vt:lpstr>
      <vt:lpstr>Keeping families together </vt:lpstr>
      <vt:lpstr>In Conclusion </vt:lpstr>
      <vt:lpstr>True or false</vt:lpstr>
      <vt:lpstr>References</vt:lpstr>
    </vt:vector>
  </TitlesOfParts>
  <Company>NBDOE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Fracking</dc:title>
  <dc:creator>Augustine, Julia</dc:creator>
  <cp:lastModifiedBy>Hallihan, Ashley (ASD-N)</cp:lastModifiedBy>
  <cp:revision>23</cp:revision>
  <dcterms:created xsi:type="dcterms:W3CDTF">2014-05-23T12:07:51Z</dcterms:created>
  <dcterms:modified xsi:type="dcterms:W3CDTF">2014-05-28T16:08:17Z</dcterms:modified>
</cp:coreProperties>
</file>