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78" d="100"/>
          <a:sy n="78" d="100"/>
        </p:scale>
        <p:origin x="-29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6A163-5B6A-425B-9ADA-95A3F48ADFEB}"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EAD5F4A4-99C2-41A3-95EA-FA13E22675A8}">
      <dgm:prSet/>
      <dgm:spPr/>
      <dgm:t>
        <a:bodyPr/>
        <a:lstStyle/>
        <a:p>
          <a:pPr rtl="0"/>
          <a:r>
            <a:rPr lang="en-US" b="0" i="0" baseline="0" dirty="0" smtClean="0"/>
            <a:t>Didymo</a:t>
          </a:r>
          <a:endParaRPr lang="en-US" b="0" i="0" baseline="0" dirty="0"/>
        </a:p>
      </dgm:t>
    </dgm:pt>
    <dgm:pt modelId="{2896A2D6-20BB-44B5-A2C5-764C03C360A7}" type="parTrans" cxnId="{658C18F8-CC19-43DC-8992-BF33FC4D518A}">
      <dgm:prSet/>
      <dgm:spPr/>
      <dgm:t>
        <a:bodyPr/>
        <a:lstStyle/>
        <a:p>
          <a:endParaRPr lang="en-US"/>
        </a:p>
      </dgm:t>
    </dgm:pt>
    <dgm:pt modelId="{FF479E5D-1E84-4B30-9F3A-F07E8111E4A5}" type="sibTrans" cxnId="{658C18F8-CC19-43DC-8992-BF33FC4D518A}">
      <dgm:prSet/>
      <dgm:spPr/>
      <dgm:t>
        <a:bodyPr/>
        <a:lstStyle/>
        <a:p>
          <a:endParaRPr lang="en-US"/>
        </a:p>
      </dgm:t>
    </dgm:pt>
    <dgm:pt modelId="{F532F89D-4802-4EEC-AA63-55C4B8FFC0FB}">
      <dgm:prSet custT="1"/>
      <dgm:spPr/>
      <dgm:t>
        <a:bodyPr/>
        <a:lstStyle/>
        <a:p>
          <a:r>
            <a:rPr lang="en-US" sz="1400" dirty="0" smtClean="0"/>
            <a:t>Algae: “distinguished from plants by the absence of true roots, stems and, leaves” (algae)</a:t>
          </a:r>
          <a:endParaRPr lang="en-US" sz="1400" dirty="0"/>
        </a:p>
      </dgm:t>
    </dgm:pt>
    <dgm:pt modelId="{7E93A8B7-829D-4034-A4FA-E27E02821AED}" type="parTrans" cxnId="{F42D6D22-97FF-4223-B20F-471A2E28DA41}">
      <dgm:prSet/>
      <dgm:spPr/>
      <dgm:t>
        <a:bodyPr/>
        <a:lstStyle/>
        <a:p>
          <a:endParaRPr lang="en-US" dirty="0"/>
        </a:p>
      </dgm:t>
    </dgm:pt>
    <dgm:pt modelId="{0FB5D57A-4311-42C2-9B89-4A963DEB9FFC}" type="sibTrans" cxnId="{F42D6D22-97FF-4223-B20F-471A2E28DA41}">
      <dgm:prSet/>
      <dgm:spPr/>
      <dgm:t>
        <a:bodyPr/>
        <a:lstStyle/>
        <a:p>
          <a:endParaRPr lang="en-US"/>
        </a:p>
      </dgm:t>
    </dgm:pt>
    <dgm:pt modelId="{392714AF-4671-41C8-9699-A245653ADE49}">
      <dgm:prSet/>
      <dgm:spPr/>
      <dgm:t>
        <a:bodyPr/>
        <a:lstStyle/>
        <a:p>
          <a:r>
            <a:rPr lang="en-US" dirty="0" smtClean="0"/>
            <a:t>Reproduces sexually and asexually. Asexually can cause stalk build up outside the cell.</a:t>
          </a:r>
          <a:endParaRPr lang="en-US" dirty="0"/>
        </a:p>
      </dgm:t>
    </dgm:pt>
    <dgm:pt modelId="{72391667-B2FD-4E6C-9EFD-2FA8595A3D31}" type="parTrans" cxnId="{0AFF7ACA-2C50-4535-81F4-F8C69936BEED}">
      <dgm:prSet/>
      <dgm:spPr/>
      <dgm:t>
        <a:bodyPr/>
        <a:lstStyle/>
        <a:p>
          <a:endParaRPr lang="en-US" dirty="0"/>
        </a:p>
      </dgm:t>
    </dgm:pt>
    <dgm:pt modelId="{5C3A81D3-6171-47CF-A0B9-2D73AC4FE3C5}" type="sibTrans" cxnId="{0AFF7ACA-2C50-4535-81F4-F8C69936BEED}">
      <dgm:prSet/>
      <dgm:spPr/>
      <dgm:t>
        <a:bodyPr/>
        <a:lstStyle/>
        <a:p>
          <a:endParaRPr lang="en-US"/>
        </a:p>
      </dgm:t>
    </dgm:pt>
    <dgm:pt modelId="{7052F6CD-AC42-4CF5-9979-6393F4689C91}">
      <dgm:prSet custT="1"/>
      <dgm:spPr/>
      <dgm:t>
        <a:bodyPr/>
        <a:lstStyle/>
        <a:p>
          <a:r>
            <a:rPr lang="en-US" sz="1800" dirty="0" smtClean="0"/>
            <a:t>It is a diatom</a:t>
          </a:r>
          <a:endParaRPr lang="en-US" sz="1800" dirty="0"/>
        </a:p>
      </dgm:t>
    </dgm:pt>
    <dgm:pt modelId="{EE48F6E3-418A-4EB1-BB90-9036F197DD28}" type="parTrans" cxnId="{A264ED0A-A7D3-429C-B86B-BB9E95538EB5}">
      <dgm:prSet/>
      <dgm:spPr/>
      <dgm:t>
        <a:bodyPr/>
        <a:lstStyle/>
        <a:p>
          <a:endParaRPr lang="en-US" dirty="0"/>
        </a:p>
      </dgm:t>
    </dgm:pt>
    <dgm:pt modelId="{ED75E67D-4531-4495-ACF0-3A358149E3BB}" type="sibTrans" cxnId="{A264ED0A-A7D3-429C-B86B-BB9E95538EB5}">
      <dgm:prSet/>
      <dgm:spPr/>
      <dgm:t>
        <a:bodyPr/>
        <a:lstStyle/>
        <a:p>
          <a:endParaRPr lang="en-US"/>
        </a:p>
      </dgm:t>
    </dgm:pt>
    <dgm:pt modelId="{9D85FA0B-662D-41D8-B098-B17EAEE6C1DD}" type="pres">
      <dgm:prSet presAssocID="{BA96A163-5B6A-425B-9ADA-95A3F48ADFEB}" presName="Name0" presStyleCnt="0">
        <dgm:presLayoutVars>
          <dgm:chMax val="1"/>
          <dgm:dir val="rev"/>
          <dgm:animLvl val="ctr"/>
          <dgm:resizeHandles val="exact"/>
        </dgm:presLayoutVars>
      </dgm:prSet>
      <dgm:spPr/>
      <dgm:t>
        <a:bodyPr/>
        <a:lstStyle/>
        <a:p>
          <a:endParaRPr lang="en-US"/>
        </a:p>
      </dgm:t>
    </dgm:pt>
    <dgm:pt modelId="{280F347E-C1DC-4BF8-A697-4D35DBD78FB9}" type="pres">
      <dgm:prSet presAssocID="{EAD5F4A4-99C2-41A3-95EA-FA13E22675A8}" presName="centerShape" presStyleLbl="node0" presStyleIdx="0" presStyleCnt="1" custScaleX="130169" custScaleY="132057"/>
      <dgm:spPr/>
      <dgm:t>
        <a:bodyPr/>
        <a:lstStyle/>
        <a:p>
          <a:endParaRPr lang="en-US"/>
        </a:p>
      </dgm:t>
    </dgm:pt>
    <dgm:pt modelId="{F40A89C4-5427-4811-A0F9-19987F71658E}" type="pres">
      <dgm:prSet presAssocID="{7E93A8B7-829D-4034-A4FA-E27E02821AED}" presName="parTrans" presStyleLbl="sibTrans2D1" presStyleIdx="0" presStyleCnt="3"/>
      <dgm:spPr/>
      <dgm:t>
        <a:bodyPr/>
        <a:lstStyle/>
        <a:p>
          <a:endParaRPr lang="en-US"/>
        </a:p>
      </dgm:t>
    </dgm:pt>
    <dgm:pt modelId="{480AA82A-B043-480F-A7A4-B405D5EEB2AF}" type="pres">
      <dgm:prSet presAssocID="{7E93A8B7-829D-4034-A4FA-E27E02821AED}" presName="connectorText" presStyleLbl="sibTrans2D1" presStyleIdx="0" presStyleCnt="3"/>
      <dgm:spPr/>
      <dgm:t>
        <a:bodyPr/>
        <a:lstStyle/>
        <a:p>
          <a:endParaRPr lang="en-US"/>
        </a:p>
      </dgm:t>
    </dgm:pt>
    <dgm:pt modelId="{5567052A-8FBA-44A5-BF1B-C463563DE1D2}" type="pres">
      <dgm:prSet presAssocID="{F532F89D-4802-4EEC-AA63-55C4B8FFC0FB}" presName="node" presStyleLbl="node1" presStyleIdx="0" presStyleCnt="3" custScaleX="113352" custScaleY="110599">
        <dgm:presLayoutVars>
          <dgm:bulletEnabled val="1"/>
        </dgm:presLayoutVars>
      </dgm:prSet>
      <dgm:spPr/>
      <dgm:t>
        <a:bodyPr/>
        <a:lstStyle/>
        <a:p>
          <a:endParaRPr lang="en-US"/>
        </a:p>
      </dgm:t>
    </dgm:pt>
    <dgm:pt modelId="{F101BC73-46F4-4005-8B26-8B392B2C3648}" type="pres">
      <dgm:prSet presAssocID="{72391667-B2FD-4E6C-9EFD-2FA8595A3D31}" presName="parTrans" presStyleLbl="sibTrans2D1" presStyleIdx="1" presStyleCnt="3"/>
      <dgm:spPr/>
      <dgm:t>
        <a:bodyPr/>
        <a:lstStyle/>
        <a:p>
          <a:endParaRPr lang="en-US"/>
        </a:p>
      </dgm:t>
    </dgm:pt>
    <dgm:pt modelId="{5874FE09-2585-4247-8F60-9335BA9A9732}" type="pres">
      <dgm:prSet presAssocID="{72391667-B2FD-4E6C-9EFD-2FA8595A3D31}" presName="connectorText" presStyleLbl="sibTrans2D1" presStyleIdx="1" presStyleCnt="3"/>
      <dgm:spPr/>
      <dgm:t>
        <a:bodyPr/>
        <a:lstStyle/>
        <a:p>
          <a:endParaRPr lang="en-US"/>
        </a:p>
      </dgm:t>
    </dgm:pt>
    <dgm:pt modelId="{C28D94E3-74DD-4554-A180-64920B73A65A}" type="pres">
      <dgm:prSet presAssocID="{392714AF-4671-41C8-9699-A245653ADE49}" presName="node" presStyleLbl="node1" presStyleIdx="1" presStyleCnt="3" custScaleX="114213" custScaleY="110702">
        <dgm:presLayoutVars>
          <dgm:bulletEnabled val="1"/>
        </dgm:presLayoutVars>
      </dgm:prSet>
      <dgm:spPr/>
      <dgm:t>
        <a:bodyPr/>
        <a:lstStyle/>
        <a:p>
          <a:endParaRPr lang="en-US"/>
        </a:p>
      </dgm:t>
    </dgm:pt>
    <dgm:pt modelId="{A15B719F-E721-4D25-8288-AA3216EAAF2D}" type="pres">
      <dgm:prSet presAssocID="{EE48F6E3-418A-4EB1-BB90-9036F197DD28}" presName="parTrans" presStyleLbl="sibTrans2D1" presStyleIdx="2" presStyleCnt="3"/>
      <dgm:spPr/>
      <dgm:t>
        <a:bodyPr/>
        <a:lstStyle/>
        <a:p>
          <a:endParaRPr lang="en-US"/>
        </a:p>
      </dgm:t>
    </dgm:pt>
    <dgm:pt modelId="{E0185BCE-A996-488E-8F8A-E7B3F611CE7C}" type="pres">
      <dgm:prSet presAssocID="{EE48F6E3-418A-4EB1-BB90-9036F197DD28}" presName="connectorText" presStyleLbl="sibTrans2D1" presStyleIdx="2" presStyleCnt="3"/>
      <dgm:spPr/>
      <dgm:t>
        <a:bodyPr/>
        <a:lstStyle/>
        <a:p>
          <a:endParaRPr lang="en-US"/>
        </a:p>
      </dgm:t>
    </dgm:pt>
    <dgm:pt modelId="{DEF2DA21-433F-4988-86CD-086F1931AD17}" type="pres">
      <dgm:prSet presAssocID="{7052F6CD-AC42-4CF5-9979-6393F4689C91}" presName="node" presStyleLbl="node1" presStyleIdx="2" presStyleCnt="3" custScaleX="111634" custScaleY="104610">
        <dgm:presLayoutVars>
          <dgm:bulletEnabled val="1"/>
        </dgm:presLayoutVars>
      </dgm:prSet>
      <dgm:spPr/>
      <dgm:t>
        <a:bodyPr/>
        <a:lstStyle/>
        <a:p>
          <a:endParaRPr lang="en-US"/>
        </a:p>
      </dgm:t>
    </dgm:pt>
  </dgm:ptLst>
  <dgm:cxnLst>
    <dgm:cxn modelId="{9D8FA674-F996-4655-AC15-DDC34DFD8FD9}" type="presOf" srcId="{7052F6CD-AC42-4CF5-9979-6393F4689C91}" destId="{DEF2DA21-433F-4988-86CD-086F1931AD17}" srcOrd="0" destOrd="0" presId="urn:microsoft.com/office/officeart/2005/8/layout/radial5"/>
    <dgm:cxn modelId="{9903DA11-6F85-4BF2-8077-F1D6AFEC8790}" type="presOf" srcId="{EE48F6E3-418A-4EB1-BB90-9036F197DD28}" destId="{A15B719F-E721-4D25-8288-AA3216EAAF2D}" srcOrd="0" destOrd="0" presId="urn:microsoft.com/office/officeart/2005/8/layout/radial5"/>
    <dgm:cxn modelId="{CFB066AC-51AF-44F2-9D24-1D82793E053A}" type="presOf" srcId="{EAD5F4A4-99C2-41A3-95EA-FA13E22675A8}" destId="{280F347E-C1DC-4BF8-A697-4D35DBD78FB9}" srcOrd="0" destOrd="0" presId="urn:microsoft.com/office/officeart/2005/8/layout/radial5"/>
    <dgm:cxn modelId="{8FA943DF-22C6-4252-9575-24C419A3E9CF}" type="presOf" srcId="{392714AF-4671-41C8-9699-A245653ADE49}" destId="{C28D94E3-74DD-4554-A180-64920B73A65A}" srcOrd="0" destOrd="0" presId="urn:microsoft.com/office/officeart/2005/8/layout/radial5"/>
    <dgm:cxn modelId="{5D20AFF5-12A7-4E08-BE2D-88736FEF230C}" type="presOf" srcId="{7E93A8B7-829D-4034-A4FA-E27E02821AED}" destId="{480AA82A-B043-480F-A7A4-B405D5EEB2AF}" srcOrd="1" destOrd="0" presId="urn:microsoft.com/office/officeart/2005/8/layout/radial5"/>
    <dgm:cxn modelId="{A264ED0A-A7D3-429C-B86B-BB9E95538EB5}" srcId="{EAD5F4A4-99C2-41A3-95EA-FA13E22675A8}" destId="{7052F6CD-AC42-4CF5-9979-6393F4689C91}" srcOrd="2" destOrd="0" parTransId="{EE48F6E3-418A-4EB1-BB90-9036F197DD28}" sibTransId="{ED75E67D-4531-4495-ACF0-3A358149E3BB}"/>
    <dgm:cxn modelId="{EE6ACE69-0339-43F4-93D4-F658380E3D36}" type="presOf" srcId="{72391667-B2FD-4E6C-9EFD-2FA8595A3D31}" destId="{F101BC73-46F4-4005-8B26-8B392B2C3648}" srcOrd="0" destOrd="0" presId="urn:microsoft.com/office/officeart/2005/8/layout/radial5"/>
    <dgm:cxn modelId="{EB3E76D3-A458-49CA-8ABB-C02C0ADDD348}" type="presOf" srcId="{F532F89D-4802-4EEC-AA63-55C4B8FFC0FB}" destId="{5567052A-8FBA-44A5-BF1B-C463563DE1D2}" srcOrd="0" destOrd="0" presId="urn:microsoft.com/office/officeart/2005/8/layout/radial5"/>
    <dgm:cxn modelId="{F42D6D22-97FF-4223-B20F-471A2E28DA41}" srcId="{EAD5F4A4-99C2-41A3-95EA-FA13E22675A8}" destId="{F532F89D-4802-4EEC-AA63-55C4B8FFC0FB}" srcOrd="0" destOrd="0" parTransId="{7E93A8B7-829D-4034-A4FA-E27E02821AED}" sibTransId="{0FB5D57A-4311-42C2-9B89-4A963DEB9FFC}"/>
    <dgm:cxn modelId="{667EE614-8BE7-4642-99C2-3FAA5344DE74}" type="presOf" srcId="{EE48F6E3-418A-4EB1-BB90-9036F197DD28}" destId="{E0185BCE-A996-488E-8F8A-E7B3F611CE7C}" srcOrd="1" destOrd="0" presId="urn:microsoft.com/office/officeart/2005/8/layout/radial5"/>
    <dgm:cxn modelId="{3AD66BE8-B8B8-4129-8772-04A5BA27880B}" type="presOf" srcId="{72391667-B2FD-4E6C-9EFD-2FA8595A3D31}" destId="{5874FE09-2585-4247-8F60-9335BA9A9732}" srcOrd="1" destOrd="0" presId="urn:microsoft.com/office/officeart/2005/8/layout/radial5"/>
    <dgm:cxn modelId="{4B1BD24E-9553-4355-81CA-BC3F94FFCEEA}" type="presOf" srcId="{7E93A8B7-829D-4034-A4FA-E27E02821AED}" destId="{F40A89C4-5427-4811-A0F9-19987F71658E}" srcOrd="0" destOrd="0" presId="urn:microsoft.com/office/officeart/2005/8/layout/radial5"/>
    <dgm:cxn modelId="{0AFF7ACA-2C50-4535-81F4-F8C69936BEED}" srcId="{EAD5F4A4-99C2-41A3-95EA-FA13E22675A8}" destId="{392714AF-4671-41C8-9699-A245653ADE49}" srcOrd="1" destOrd="0" parTransId="{72391667-B2FD-4E6C-9EFD-2FA8595A3D31}" sibTransId="{5C3A81D3-6171-47CF-A0B9-2D73AC4FE3C5}"/>
    <dgm:cxn modelId="{658C18F8-CC19-43DC-8992-BF33FC4D518A}" srcId="{BA96A163-5B6A-425B-9ADA-95A3F48ADFEB}" destId="{EAD5F4A4-99C2-41A3-95EA-FA13E22675A8}" srcOrd="0" destOrd="0" parTransId="{2896A2D6-20BB-44B5-A2C5-764C03C360A7}" sibTransId="{FF479E5D-1E84-4B30-9F3A-F07E8111E4A5}"/>
    <dgm:cxn modelId="{ACB32602-EAE5-4BFF-ACB5-478EDDD643B7}" type="presOf" srcId="{BA96A163-5B6A-425B-9ADA-95A3F48ADFEB}" destId="{9D85FA0B-662D-41D8-B098-B17EAEE6C1DD}" srcOrd="0" destOrd="0" presId="urn:microsoft.com/office/officeart/2005/8/layout/radial5"/>
    <dgm:cxn modelId="{3409AA05-4A65-4B3A-AF62-78B1108B6436}" type="presParOf" srcId="{9D85FA0B-662D-41D8-B098-B17EAEE6C1DD}" destId="{280F347E-C1DC-4BF8-A697-4D35DBD78FB9}" srcOrd="0" destOrd="0" presId="urn:microsoft.com/office/officeart/2005/8/layout/radial5"/>
    <dgm:cxn modelId="{EA5652FF-3E1E-49ED-80FB-976814A18A9A}" type="presParOf" srcId="{9D85FA0B-662D-41D8-B098-B17EAEE6C1DD}" destId="{F40A89C4-5427-4811-A0F9-19987F71658E}" srcOrd="1" destOrd="0" presId="urn:microsoft.com/office/officeart/2005/8/layout/radial5"/>
    <dgm:cxn modelId="{13FC44E2-6D5B-4D8A-9C1A-146D87F93478}" type="presParOf" srcId="{F40A89C4-5427-4811-A0F9-19987F71658E}" destId="{480AA82A-B043-480F-A7A4-B405D5EEB2AF}" srcOrd="0" destOrd="0" presId="urn:microsoft.com/office/officeart/2005/8/layout/radial5"/>
    <dgm:cxn modelId="{73F44A25-B368-4142-87A1-45B705B268B0}" type="presParOf" srcId="{9D85FA0B-662D-41D8-B098-B17EAEE6C1DD}" destId="{5567052A-8FBA-44A5-BF1B-C463563DE1D2}" srcOrd="2" destOrd="0" presId="urn:microsoft.com/office/officeart/2005/8/layout/radial5"/>
    <dgm:cxn modelId="{D7F116E7-CD87-4256-A43D-091E68D7C16D}" type="presParOf" srcId="{9D85FA0B-662D-41D8-B098-B17EAEE6C1DD}" destId="{F101BC73-46F4-4005-8B26-8B392B2C3648}" srcOrd="3" destOrd="0" presId="urn:microsoft.com/office/officeart/2005/8/layout/radial5"/>
    <dgm:cxn modelId="{EF7A7A83-0844-4B4F-BC33-BE3D921D39BC}" type="presParOf" srcId="{F101BC73-46F4-4005-8B26-8B392B2C3648}" destId="{5874FE09-2585-4247-8F60-9335BA9A9732}" srcOrd="0" destOrd="0" presId="urn:microsoft.com/office/officeart/2005/8/layout/radial5"/>
    <dgm:cxn modelId="{80E72F40-2B59-4BA3-AF23-99A46A710BC9}" type="presParOf" srcId="{9D85FA0B-662D-41D8-B098-B17EAEE6C1DD}" destId="{C28D94E3-74DD-4554-A180-64920B73A65A}" srcOrd="4" destOrd="0" presId="urn:microsoft.com/office/officeart/2005/8/layout/radial5"/>
    <dgm:cxn modelId="{D9739887-1BAA-461B-8B70-3A2B1FFA2BD9}" type="presParOf" srcId="{9D85FA0B-662D-41D8-B098-B17EAEE6C1DD}" destId="{A15B719F-E721-4D25-8288-AA3216EAAF2D}" srcOrd="5" destOrd="0" presId="urn:microsoft.com/office/officeart/2005/8/layout/radial5"/>
    <dgm:cxn modelId="{C80F7CFB-2766-4D97-BF1D-23099E4E3271}" type="presParOf" srcId="{A15B719F-E721-4D25-8288-AA3216EAAF2D}" destId="{E0185BCE-A996-488E-8F8A-E7B3F611CE7C}" srcOrd="0" destOrd="0" presId="urn:microsoft.com/office/officeart/2005/8/layout/radial5"/>
    <dgm:cxn modelId="{AA613626-1B87-447D-B1D6-5019550D341D}" type="presParOf" srcId="{9D85FA0B-662D-41D8-B098-B17EAEE6C1DD}" destId="{DEF2DA21-433F-4988-86CD-086F1931AD17}"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347E-C1DC-4BF8-A697-4D35DBD78FB9}">
      <dsp:nvSpPr>
        <dsp:cNvPr id="0" name=""/>
        <dsp:cNvSpPr/>
      </dsp:nvSpPr>
      <dsp:spPr>
        <a:xfrm>
          <a:off x="2842292" y="2246701"/>
          <a:ext cx="1959680" cy="1988104"/>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0" i="0" kern="1200" baseline="0" dirty="0" smtClean="0"/>
            <a:t>Didymo</a:t>
          </a:r>
          <a:endParaRPr lang="en-US" sz="2800" b="0" i="0" kern="1200" baseline="0" dirty="0"/>
        </a:p>
      </dsp:txBody>
      <dsp:txXfrm>
        <a:off x="3129280" y="2537852"/>
        <a:ext cx="1385704" cy="1405802"/>
      </dsp:txXfrm>
    </dsp:sp>
    <dsp:sp modelId="{F40A89C4-5427-4811-A0F9-19987F71658E}">
      <dsp:nvSpPr>
        <dsp:cNvPr id="0" name=""/>
        <dsp:cNvSpPr/>
      </dsp:nvSpPr>
      <dsp:spPr>
        <a:xfrm rot="16200000">
          <a:off x="3752639" y="1863581"/>
          <a:ext cx="138987" cy="511866"/>
        </a:xfrm>
        <a:prstGeom prst="rightArrow">
          <a:avLst>
            <a:gd name="adj1" fmla="val 60000"/>
            <a:gd name="adj2" fmla="val 50000"/>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73487" y="1986802"/>
        <a:ext cx="97291" cy="307120"/>
      </dsp:txXfrm>
    </dsp:sp>
    <dsp:sp modelId="{5567052A-8FBA-44A5-BF1B-C463563DE1D2}">
      <dsp:nvSpPr>
        <dsp:cNvPr id="0" name=""/>
        <dsp:cNvSpPr/>
      </dsp:nvSpPr>
      <dsp:spPr>
        <a:xfrm>
          <a:off x="2755569" y="-96859"/>
          <a:ext cx="2133128" cy="2081320"/>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Algae: “distinguished from plants by the absence of true roots, stems and, leaves” (algae)</a:t>
          </a:r>
          <a:endParaRPr lang="en-US" sz="1400" kern="1200" dirty="0"/>
        </a:p>
      </dsp:txBody>
      <dsp:txXfrm>
        <a:off x="3067958" y="207943"/>
        <a:ext cx="1508350" cy="1471716"/>
      </dsp:txXfrm>
    </dsp:sp>
    <dsp:sp modelId="{F101BC73-46F4-4005-8B26-8B392B2C3648}">
      <dsp:nvSpPr>
        <dsp:cNvPr id="0" name=""/>
        <dsp:cNvSpPr/>
      </dsp:nvSpPr>
      <dsp:spPr>
        <a:xfrm rot="9000000">
          <a:off x="2800993" y="3536508"/>
          <a:ext cx="131177" cy="511866"/>
        </a:xfrm>
        <a:prstGeom prst="rightArrow">
          <a:avLst>
            <a:gd name="adj1" fmla="val 60000"/>
            <a:gd name="adj2" fmla="val 50000"/>
          </a:avLst>
        </a:prstGeom>
        <a:gradFill rotWithShape="0">
          <a:gsLst>
            <a:gs pos="0">
              <a:schemeClr val="accent5">
                <a:hueOff val="-918568"/>
                <a:satOff val="135"/>
                <a:lumOff val="-3236"/>
                <a:alphaOff val="0"/>
                <a:tint val="98000"/>
                <a:shade val="25000"/>
                <a:satMod val="250000"/>
              </a:schemeClr>
            </a:gs>
            <a:gs pos="68000">
              <a:schemeClr val="accent5">
                <a:hueOff val="-918568"/>
                <a:satOff val="135"/>
                <a:lumOff val="-3236"/>
                <a:alphaOff val="0"/>
                <a:tint val="86000"/>
                <a:satMod val="115000"/>
              </a:schemeClr>
            </a:gs>
            <a:gs pos="100000">
              <a:schemeClr val="accent5">
                <a:hueOff val="-918568"/>
                <a:satOff val="135"/>
                <a:lumOff val="-3236"/>
                <a:alphaOff val="0"/>
                <a:tint val="50000"/>
                <a:satMod val="150000"/>
              </a:schemeClr>
            </a:gs>
          </a:gsLst>
          <a:path path="circle">
            <a:fillToRect l="50000" t="130000" r="50000" b="-30000"/>
          </a:path>
        </a:gradFill>
        <a:ln>
          <a:noFill/>
        </a:ln>
        <a:effectLst>
          <a:outerShdw blurRad="57150" dist="38100" dir="5400000" algn="ctr" rotWithShape="0">
            <a:schemeClr val="accent5">
              <a:hueOff val="-918568"/>
              <a:satOff val="135"/>
              <a:lumOff val="-3236"/>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837710" y="3629043"/>
        <a:ext cx="91824" cy="307120"/>
      </dsp:txXfrm>
    </dsp:sp>
    <dsp:sp modelId="{C28D94E3-74DD-4554-A180-64920B73A65A}">
      <dsp:nvSpPr>
        <dsp:cNvPr id="0" name=""/>
        <dsp:cNvSpPr/>
      </dsp:nvSpPr>
      <dsp:spPr>
        <a:xfrm>
          <a:off x="758247" y="3347601"/>
          <a:ext cx="2149330" cy="2083258"/>
        </a:xfrm>
        <a:prstGeom prst="ellipse">
          <a:avLst/>
        </a:prstGeom>
        <a:gradFill rotWithShape="0">
          <a:gsLst>
            <a:gs pos="0">
              <a:schemeClr val="accent5">
                <a:hueOff val="-918568"/>
                <a:satOff val="135"/>
                <a:lumOff val="-3236"/>
                <a:alphaOff val="0"/>
                <a:tint val="98000"/>
                <a:shade val="25000"/>
                <a:satMod val="250000"/>
              </a:schemeClr>
            </a:gs>
            <a:gs pos="68000">
              <a:schemeClr val="accent5">
                <a:hueOff val="-918568"/>
                <a:satOff val="135"/>
                <a:lumOff val="-3236"/>
                <a:alphaOff val="0"/>
                <a:tint val="86000"/>
                <a:satMod val="115000"/>
              </a:schemeClr>
            </a:gs>
            <a:gs pos="100000">
              <a:schemeClr val="accent5">
                <a:hueOff val="-918568"/>
                <a:satOff val="135"/>
                <a:lumOff val="-3236"/>
                <a:alphaOff val="0"/>
                <a:tint val="50000"/>
                <a:satMod val="150000"/>
              </a:schemeClr>
            </a:gs>
          </a:gsLst>
          <a:path path="circle">
            <a:fillToRect l="50000" t="130000" r="50000" b="-30000"/>
          </a:path>
        </a:gradFill>
        <a:ln>
          <a:noFill/>
        </a:ln>
        <a:effectLst>
          <a:outerShdw blurRad="57150" dist="38100" dir="5400000" algn="ctr" rotWithShape="0">
            <a:schemeClr val="accent5">
              <a:hueOff val="-918568"/>
              <a:satOff val="135"/>
              <a:lumOff val="-3236"/>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Reproduces sexually and asexually. Asexually can cause stalk build up outside the cell.</a:t>
          </a:r>
          <a:endParaRPr lang="en-US" sz="1400" kern="1200" dirty="0"/>
        </a:p>
      </dsp:txBody>
      <dsp:txXfrm>
        <a:off x="1073009" y="3652687"/>
        <a:ext cx="1519806" cy="1473086"/>
      </dsp:txXfrm>
    </dsp:sp>
    <dsp:sp modelId="{A15B719F-E721-4D25-8288-AA3216EAAF2D}">
      <dsp:nvSpPr>
        <dsp:cNvPr id="0" name=""/>
        <dsp:cNvSpPr/>
      </dsp:nvSpPr>
      <dsp:spPr>
        <a:xfrm rot="1800000">
          <a:off x="4717285" y="3544626"/>
          <a:ext cx="148920" cy="511866"/>
        </a:xfrm>
        <a:prstGeom prst="rightArrow">
          <a:avLst>
            <a:gd name="adj1" fmla="val 60000"/>
            <a:gd name="adj2" fmla="val 50000"/>
          </a:avLst>
        </a:prstGeom>
        <a:gradFill rotWithShape="0">
          <a:gsLst>
            <a:gs pos="0">
              <a:schemeClr val="accent5">
                <a:hueOff val="-1837137"/>
                <a:satOff val="270"/>
                <a:lumOff val="-6471"/>
                <a:alphaOff val="0"/>
                <a:tint val="98000"/>
                <a:shade val="25000"/>
                <a:satMod val="250000"/>
              </a:schemeClr>
            </a:gs>
            <a:gs pos="68000">
              <a:schemeClr val="accent5">
                <a:hueOff val="-1837137"/>
                <a:satOff val="270"/>
                <a:lumOff val="-6471"/>
                <a:alphaOff val="0"/>
                <a:tint val="86000"/>
                <a:satMod val="115000"/>
              </a:schemeClr>
            </a:gs>
            <a:gs pos="100000">
              <a:schemeClr val="accent5">
                <a:hueOff val="-1837137"/>
                <a:satOff val="270"/>
                <a:lumOff val="-6471"/>
                <a:alphaOff val="0"/>
                <a:tint val="50000"/>
                <a:satMod val="150000"/>
              </a:schemeClr>
            </a:gs>
          </a:gsLst>
          <a:path path="circle">
            <a:fillToRect l="50000" t="130000" r="50000" b="-30000"/>
          </a:path>
        </a:gradFill>
        <a:ln>
          <a:noFill/>
        </a:ln>
        <a:effectLst>
          <a:outerShdw blurRad="57150" dist="38100" dir="5400000" algn="ctr" rotWithShape="0">
            <a:schemeClr val="accent5">
              <a:hueOff val="-1837137"/>
              <a:satOff val="270"/>
              <a:lumOff val="-6471"/>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720278" y="3635830"/>
        <a:ext cx="104244" cy="307120"/>
      </dsp:txXfrm>
    </dsp:sp>
    <dsp:sp modelId="{DEF2DA21-433F-4988-86CD-086F1931AD17}">
      <dsp:nvSpPr>
        <dsp:cNvPr id="0" name=""/>
        <dsp:cNvSpPr/>
      </dsp:nvSpPr>
      <dsp:spPr>
        <a:xfrm>
          <a:off x="4760954" y="3404922"/>
          <a:ext cx="2100797" cy="1968615"/>
        </a:xfrm>
        <a:prstGeom prst="ellipse">
          <a:avLst/>
        </a:prstGeom>
        <a:gradFill rotWithShape="0">
          <a:gsLst>
            <a:gs pos="0">
              <a:schemeClr val="accent5">
                <a:hueOff val="-1837137"/>
                <a:satOff val="270"/>
                <a:lumOff val="-6471"/>
                <a:alphaOff val="0"/>
                <a:tint val="98000"/>
                <a:shade val="25000"/>
                <a:satMod val="250000"/>
              </a:schemeClr>
            </a:gs>
            <a:gs pos="68000">
              <a:schemeClr val="accent5">
                <a:hueOff val="-1837137"/>
                <a:satOff val="270"/>
                <a:lumOff val="-6471"/>
                <a:alphaOff val="0"/>
                <a:tint val="86000"/>
                <a:satMod val="115000"/>
              </a:schemeClr>
            </a:gs>
            <a:gs pos="100000">
              <a:schemeClr val="accent5">
                <a:hueOff val="-1837137"/>
                <a:satOff val="270"/>
                <a:lumOff val="-6471"/>
                <a:alphaOff val="0"/>
                <a:tint val="50000"/>
                <a:satMod val="150000"/>
              </a:schemeClr>
            </a:gs>
          </a:gsLst>
          <a:path path="circle">
            <a:fillToRect l="50000" t="130000" r="50000" b="-30000"/>
          </a:path>
        </a:gradFill>
        <a:ln>
          <a:noFill/>
        </a:ln>
        <a:effectLst>
          <a:outerShdw blurRad="57150" dist="38100" dir="5400000" algn="ctr" rotWithShape="0">
            <a:schemeClr val="accent5">
              <a:hueOff val="-1837137"/>
              <a:satOff val="270"/>
              <a:lumOff val="-6471"/>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It is a diatom</a:t>
          </a:r>
          <a:endParaRPr lang="en-US" sz="1800" kern="1200" dirty="0"/>
        </a:p>
      </dsp:txBody>
      <dsp:txXfrm>
        <a:off x="5068609" y="3693219"/>
        <a:ext cx="1485487" cy="13920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40681-3034-4154-87C1-E83191D3BC78}" type="datetimeFigureOut">
              <a:rPr lang="en-US" smtClean="0"/>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0C66A-3157-4172-882F-AE349A3C42F1}" type="slidenum">
              <a:rPr lang="en-US" smtClean="0"/>
              <a:pPr/>
              <a:t>‹#›</a:t>
            </a:fld>
            <a:endParaRPr lang="en-US"/>
          </a:p>
        </p:txBody>
      </p:sp>
    </p:spTree>
    <p:extLst>
      <p:ext uri="{BB962C8B-B14F-4D97-AF65-F5344CB8AC3E}">
        <p14:creationId xmlns:p14="http://schemas.microsoft.com/office/powerpoint/2010/main" val="422358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A38D9-8762-4536-A6E1-28C7458D03BF}"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A38D9-8762-4536-A6E1-28C7458D03BF}"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434814-FD24-4AC8-AFB8-44C1BD9F199D}" type="datetimeFigureOut">
              <a:rPr lang="en-US" smtClean="0"/>
              <a:pPr/>
              <a:t>5/27/2014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35D254-4EB3-4C45-B94F-92C2837FEA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434814-FD24-4AC8-AFB8-44C1BD9F199D}"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434814-FD24-4AC8-AFB8-44C1BD9F199D}"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434814-FD24-4AC8-AFB8-44C1BD9F199D}"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434814-FD24-4AC8-AFB8-44C1BD9F199D}"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D254-4EB3-4C45-B94F-92C2837FEA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434814-FD24-4AC8-AFB8-44C1BD9F199D}" type="datetimeFigureOut">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434814-FD24-4AC8-AFB8-44C1BD9F199D}" type="datetimeFigureOut">
              <a:rPr lang="en-US" smtClean="0"/>
              <a:pPr/>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434814-FD24-4AC8-AFB8-44C1BD9F199D}" type="datetimeFigureOut">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34814-FD24-4AC8-AFB8-44C1BD9F199D}" type="datetimeFigureOut">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434814-FD24-4AC8-AFB8-44C1BD9F199D}" type="datetimeFigureOut">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5D254-4EB3-4C45-B94F-92C2837FEA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434814-FD24-4AC8-AFB8-44C1BD9F199D}" type="datetimeFigureOut">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735D254-4EB3-4C45-B94F-92C2837FEA4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434814-FD24-4AC8-AFB8-44C1BD9F199D}" type="datetimeFigureOut">
              <a:rPr lang="en-US" smtClean="0"/>
              <a:pPr/>
              <a:t>5/27/2014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35D254-4EB3-4C45-B94F-92C2837FEA4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fishandboat.com/water/habitat/ans/didymo/didymo2x600.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wmf"/><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google.ca/url?q=http://www.ehow.com/about_4605746_salmon-eggs.html&amp;sa=U&amp;ei=qXJ_U-7qKYSTyATF7oDIBA&amp;ved=0CDUQ9QEwBA&amp;usg=AFQjCNF5zX9IMdSzH5waTjJg12YSEc-mh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en/6/6c/Didymo_signage_on_Waiau_river.jpg" TargetMode="Externa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a/url?q=http://en.wikipedia.org/wiki/Sea_louse&amp;sa=U&amp;ei=5mSDU-19k4_IBOSignA&amp;ved=0CEsQ9QEwDw&amp;usg=AFQjCNHitVCzK1c0BfHLrPMCA4B5TSFZ_w"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www.google.ca/url?q=http://www.thefishsite.com/articles/616/sea-lice-a-parasite-of-fish-and-farmers-alike&amp;sa=U&amp;ei=5mSDU-19k4_IBOSignA&amp;ved=0CFEQ9QEwEg&amp;usg=AFQjCNHYT2zvyQVrQ7RtumsQBP7DCHsBs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a/url?q=http://www.painetworks.com/previews/jn/jn8435.html&amp;sa=U&amp;ei=GHZ_U435F4mVyATRyYC4AQ&amp;ved=0CDcQ9QEwBQ&amp;usg=AFQjCNFLOJvw2ioJOo8ctg4HeL6-m2WIlQ"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google.ca/url?q=http://www.theepochtimes.com/n2/science/man-made-structures-may-encourage-jellyfish-blooms-290506.html&amp;sa=U&amp;ei=GHZ_U435F4mVyATRyYC4AQ&amp;ved=0CC8Q9QEwAQ&amp;usg=AFQjCNHYuYFt0kazKIbY3naYJu0NTWGDmA"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 Lice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31000">
            <a:off x="-241761" y="809413"/>
            <a:ext cx="5410200" cy="762000"/>
          </a:xfrm>
        </p:spPr>
        <p:txBody>
          <a:bodyPr>
            <a:normAutofit fontScale="90000"/>
          </a:bodyPr>
          <a:lstStyle/>
          <a:p>
            <a:r>
              <a:rPr lang="en-US" dirty="0" smtClean="0">
                <a:latin typeface="Arial Rounded MT Bold" pitchFamily="34" charset="0"/>
              </a:rPr>
              <a:t>   What is didymo?</a:t>
            </a:r>
            <a:endParaRPr lang="en-US" dirty="0">
              <a:latin typeface="Arial Rounded MT Bold" pitchFamily="34" charset="0"/>
            </a:endParaRPr>
          </a:p>
        </p:txBody>
      </p:sp>
      <p:graphicFrame>
        <p:nvGraphicFramePr>
          <p:cNvPr id="5" name="Diagram 4"/>
          <p:cNvGraphicFramePr/>
          <p:nvPr/>
        </p:nvGraphicFramePr>
        <p:xfrm>
          <a:off x="762000" y="1219200"/>
          <a:ext cx="7620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148582" y="0"/>
            <a:ext cx="1995418" cy="369332"/>
          </a:xfrm>
          <a:prstGeom prst="rect">
            <a:avLst/>
          </a:prstGeom>
        </p:spPr>
        <p:txBody>
          <a:bodyPr wrap="none">
            <a:spAutoFit/>
          </a:bodyPr>
          <a:lstStyle/>
          <a:p>
            <a:pPr lvl="0"/>
            <a:r>
              <a:rPr lang="en-US" dirty="0" smtClean="0"/>
              <a:t>(Didymosphenia).</a:t>
            </a:r>
            <a:endParaRPr lang="en-US" dirty="0"/>
          </a:p>
        </p:txBody>
      </p:sp>
      <p:sp>
        <p:nvSpPr>
          <p:cNvPr id="8" name="Rectangle 7"/>
          <p:cNvSpPr/>
          <p:nvPr/>
        </p:nvSpPr>
        <p:spPr>
          <a:xfrm>
            <a:off x="8077200" y="381000"/>
            <a:ext cx="867545" cy="369332"/>
          </a:xfrm>
          <a:prstGeom prst="rect">
            <a:avLst/>
          </a:prstGeom>
        </p:spPr>
        <p:txBody>
          <a:bodyPr wrap="none">
            <a:spAutoFit/>
          </a:bodyPr>
          <a:lstStyle/>
          <a:p>
            <a:pPr lvl="0"/>
            <a:r>
              <a:rPr lang="en-US" dirty="0" smtClean="0"/>
              <a:t>(algae)</a:t>
            </a:r>
            <a:endParaRPr lang="en-US" dirty="0"/>
          </a:p>
        </p:txBody>
      </p:sp>
      <p:pic>
        <p:nvPicPr>
          <p:cNvPr id="8194" name="Picture 2" descr="http://www.nps.gov/grsm/naturescience/images/Didymo_photo_EPA.jpg"/>
          <p:cNvPicPr>
            <a:picLocks noChangeAspect="1" noChangeArrowheads="1"/>
          </p:cNvPicPr>
          <p:nvPr/>
        </p:nvPicPr>
        <p:blipFill>
          <a:blip r:embed="rId7" cstate="print"/>
          <a:srcRect/>
          <a:stretch>
            <a:fillRect/>
          </a:stretch>
        </p:blipFill>
        <p:spPr bwMode="auto">
          <a:xfrm>
            <a:off x="6553200" y="1143000"/>
            <a:ext cx="2019300" cy="27051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19812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
                <a:schemeClr val="accent6">
                  <a:lumMod val="50000"/>
                </a:schemeClr>
              </a:buClr>
              <a:buSzTx/>
              <a:buFont typeface="Courier New" pitchFamily="49" charset="0"/>
              <a:buChar char="o"/>
              <a:tabLst/>
            </a:pPr>
            <a:r>
              <a:rPr lang="en-US" sz="2000" dirty="0" smtClean="0">
                <a:solidFill>
                  <a:schemeClr val="accent1">
                    <a:lumMod val="75000"/>
                  </a:schemeClr>
                </a:solidFill>
                <a:latin typeface="Segoe UI Symbol" pitchFamily="34" charset="0"/>
                <a:ea typeface="Segoe UI Symbol" pitchFamily="34" charset="0"/>
                <a:cs typeface="Times New Roman" pitchFamily="18" charset="0"/>
              </a:rPr>
              <a:t>T</a:t>
            </a: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hought to have originated in North America, Europe and Asia </a:t>
            </a:r>
          </a:p>
          <a:p>
            <a:pPr marL="0" marR="0" lvl="0" indent="457200" algn="l" defTabSz="914400" rtl="0" eaLnBrk="1" fontAlgn="base" latinLnBrk="0" hangingPunct="1">
              <a:lnSpc>
                <a:spcPct val="100000"/>
              </a:lnSpc>
              <a:spcBef>
                <a:spcPct val="0"/>
              </a:spcBef>
              <a:spcAft>
                <a:spcPct val="0"/>
              </a:spcAft>
              <a:buClr>
                <a:schemeClr val="accent6">
                  <a:lumMod val="50000"/>
                </a:schemeClr>
              </a:buClr>
              <a:buSzTx/>
              <a:buFont typeface="Courier New" pitchFamily="49" charset="0"/>
              <a:buChar char="o"/>
              <a:tabLst/>
            </a:pP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In 2006, didymo made an appearance in Quebec and New Brunswick</a:t>
            </a:r>
          </a:p>
          <a:p>
            <a:pPr marL="0" marR="0" lvl="0" indent="457200" algn="l" defTabSz="914400" rtl="0" eaLnBrk="1" fontAlgn="base" latinLnBrk="0" hangingPunct="1">
              <a:lnSpc>
                <a:spcPct val="100000"/>
              </a:lnSpc>
              <a:spcBef>
                <a:spcPct val="0"/>
              </a:spcBef>
              <a:spcAft>
                <a:spcPct val="0"/>
              </a:spcAft>
              <a:buClr>
                <a:schemeClr val="accent6">
                  <a:lumMod val="50000"/>
                </a:schemeClr>
              </a:buClr>
              <a:buSzTx/>
              <a:buFont typeface="Courier New" pitchFamily="49" charset="0"/>
              <a:buChar char="o"/>
              <a:tabLst/>
            </a:pP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It was also the first time Atlantic salmon in North America became harmed  	by it </a:t>
            </a:r>
          </a:p>
          <a:p>
            <a:pPr marL="0" marR="0" lvl="0" indent="457200" algn="l" defTabSz="914400" rtl="0" eaLnBrk="1" fontAlgn="base" latinLnBrk="0" hangingPunct="1">
              <a:lnSpc>
                <a:spcPct val="100000"/>
              </a:lnSpc>
              <a:spcBef>
                <a:spcPct val="0"/>
              </a:spcBef>
              <a:spcAft>
                <a:spcPct val="0"/>
              </a:spcAft>
              <a:buClr>
                <a:schemeClr val="accent6">
                  <a:lumMod val="50000"/>
                </a:schemeClr>
              </a:buClr>
              <a:buSzTx/>
              <a:buFont typeface="Courier New" pitchFamily="49" charset="0"/>
              <a:buChar char="o"/>
              <a:tabLst/>
            </a:pP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Matapedia River in Quebec</a:t>
            </a:r>
          </a:p>
          <a:p>
            <a:pPr marL="0" marR="0" lvl="0" indent="457200" algn="l" defTabSz="914400" rtl="0" eaLnBrk="1" fontAlgn="base" latinLnBrk="0" hangingPunct="1">
              <a:lnSpc>
                <a:spcPct val="100000"/>
              </a:lnSpc>
              <a:spcBef>
                <a:spcPct val="0"/>
              </a:spcBef>
              <a:spcAft>
                <a:spcPct val="0"/>
              </a:spcAft>
              <a:buClr>
                <a:schemeClr val="accent6">
                  <a:lumMod val="50000"/>
                </a:schemeClr>
              </a:buClr>
              <a:buSzTx/>
              <a:buFont typeface="Courier New" pitchFamily="49" charset="0"/>
              <a:buChar char="o"/>
              <a:tabLst/>
            </a:pP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In New Brunswick didymo spotted in the Kedgwick, Patapedia, Upsalquitch,  </a:t>
            </a:r>
            <a:r>
              <a:rPr kumimoji="0" lang="en-US" sz="2000" b="0" i="0" u="none" strike="noStrike" cap="none" normalizeH="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    	</a:t>
            </a: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Matapedia and below the Matapedia which come together to make up 	the Restigouche drainage. </a:t>
            </a:r>
          </a:p>
          <a:p>
            <a:pPr marL="0" marR="0" lvl="0" indent="457200" algn="l" defTabSz="914400" rtl="0" eaLnBrk="1" fontAlgn="base" latinLnBrk="0" hangingPunct="1">
              <a:lnSpc>
                <a:spcPct val="100000"/>
              </a:lnSpc>
              <a:spcBef>
                <a:spcPct val="0"/>
              </a:spcBef>
              <a:spcAft>
                <a:spcPct val="0"/>
              </a:spcAft>
              <a:buClr>
                <a:schemeClr val="accent6">
                  <a:lumMod val="50000"/>
                </a:schemeClr>
              </a:buClr>
              <a:buSzTx/>
              <a:buFont typeface="Courier New" pitchFamily="49" charset="0"/>
              <a:buChar char="o"/>
              <a:tabLst/>
            </a:pP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Shikatehawk Stream</a:t>
            </a:r>
            <a:endPar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Arial" pitchFamily="34" charset="0"/>
            </a:endParaRPr>
          </a:p>
        </p:txBody>
      </p:sp>
      <p:sp>
        <p:nvSpPr>
          <p:cNvPr id="5" name="Title 1"/>
          <p:cNvSpPr>
            <a:spLocks noGrp="1"/>
          </p:cNvSpPr>
          <p:nvPr>
            <p:ph type="title"/>
          </p:nvPr>
        </p:nvSpPr>
        <p:spPr>
          <a:xfrm>
            <a:off x="1295400" y="-228600"/>
            <a:ext cx="7848600" cy="1705187"/>
          </a:xfrm>
        </p:spPr>
        <p:txBody>
          <a:bodyPr>
            <a:normAutofit/>
          </a:bodyPr>
          <a:lstStyle/>
          <a:p>
            <a:r>
              <a:rPr lang="en-US" sz="4400" dirty="0" smtClean="0">
                <a:latin typeface="Arial Rounded MT Bold" pitchFamily="34" charset="0"/>
              </a:rPr>
              <a:t>Background Information</a:t>
            </a:r>
            <a:endParaRPr lang="en-US" sz="4400" dirty="0">
              <a:latin typeface="Arial Rounded MT Bold" pitchFamily="34" charset="0"/>
            </a:endParaRPr>
          </a:p>
        </p:txBody>
      </p:sp>
      <p:sp>
        <p:nvSpPr>
          <p:cNvPr id="6" name="Rectangle 5"/>
          <p:cNvSpPr/>
          <p:nvPr/>
        </p:nvSpPr>
        <p:spPr>
          <a:xfrm>
            <a:off x="0" y="6488668"/>
            <a:ext cx="1972015" cy="369332"/>
          </a:xfrm>
          <a:prstGeom prst="rect">
            <a:avLst/>
          </a:prstGeom>
        </p:spPr>
        <p:txBody>
          <a:bodyPr wrap="none">
            <a:spAutoFit/>
          </a:bodyPr>
          <a:lstStyle/>
          <a:p>
            <a:r>
              <a:rPr lang="en-US" dirty="0" smtClean="0">
                <a:solidFill>
                  <a:schemeClr val="accent1">
                    <a:lumMod val="75000"/>
                  </a:schemeClr>
                </a:solidFill>
                <a:latin typeface="Segoe UI Symbol" pitchFamily="34" charset="0"/>
                <a:ea typeface="Segoe UI Symbol" pitchFamily="34" charset="0"/>
                <a:cs typeface="Times New Roman" pitchFamily="18" charset="0"/>
              </a:rPr>
              <a:t>(Didymosphenia) </a:t>
            </a:r>
            <a:endParaRPr lang="en-US" dirty="0"/>
          </a:p>
        </p:txBody>
      </p:sp>
      <p:sp>
        <p:nvSpPr>
          <p:cNvPr id="7" name="Rectangle 6"/>
          <p:cNvSpPr/>
          <p:nvPr/>
        </p:nvSpPr>
        <p:spPr>
          <a:xfrm>
            <a:off x="1981200" y="6488668"/>
            <a:ext cx="2326919" cy="369332"/>
          </a:xfrm>
          <a:prstGeom prst="rect">
            <a:avLst/>
          </a:prstGeom>
        </p:spPr>
        <p:txBody>
          <a:bodyPr wrap="none">
            <a:spAutoFit/>
          </a:bodyPr>
          <a:lstStyle/>
          <a:p>
            <a:r>
              <a:rPr lang="en-US" dirty="0" smtClean="0">
                <a:solidFill>
                  <a:schemeClr val="accent1">
                    <a:lumMod val="75000"/>
                  </a:schemeClr>
                </a:solidFill>
                <a:latin typeface="Segoe UI Symbol" pitchFamily="34" charset="0"/>
                <a:ea typeface="Segoe UI Symbol" pitchFamily="34" charset="0"/>
                <a:cs typeface="Times New Roman" pitchFamily="18" charset="0"/>
              </a:rPr>
              <a:t>(Bothwell, Spaulding)</a:t>
            </a:r>
            <a:endParaRPr lang="en-US" dirty="0"/>
          </a:p>
        </p:txBody>
      </p:sp>
      <p:sp>
        <p:nvSpPr>
          <p:cNvPr id="8" name="Rectangle 7"/>
          <p:cNvSpPr/>
          <p:nvPr/>
        </p:nvSpPr>
        <p:spPr>
          <a:xfrm>
            <a:off x="4648200" y="6488668"/>
            <a:ext cx="2773516" cy="369332"/>
          </a:xfrm>
          <a:prstGeom prst="rect">
            <a:avLst/>
          </a:prstGeom>
        </p:spPr>
        <p:txBody>
          <a:bodyPr wrap="none">
            <a:spAutoFit/>
          </a:bodyPr>
          <a:lstStyle/>
          <a:p>
            <a:r>
              <a:rPr lang="en-US" dirty="0" smtClean="0">
                <a:solidFill>
                  <a:schemeClr val="accent1">
                    <a:lumMod val="75000"/>
                  </a:schemeClr>
                </a:solidFill>
                <a:latin typeface="Segoe UI Symbol" pitchFamily="34" charset="0"/>
                <a:ea typeface="Segoe UI Symbol" pitchFamily="34" charset="0"/>
                <a:cs typeface="Times New Roman" pitchFamily="18" charset="0"/>
              </a:rPr>
              <a:t>(Didymo. </a:t>
            </a:r>
            <a:r>
              <a:rPr lang="en-US" i="1" dirty="0" smtClean="0">
                <a:solidFill>
                  <a:schemeClr val="accent1">
                    <a:lumMod val="75000"/>
                  </a:schemeClr>
                </a:solidFill>
                <a:latin typeface="Segoe UI Symbol" pitchFamily="34" charset="0"/>
                <a:ea typeface="Segoe UI Symbol" pitchFamily="34" charset="0"/>
                <a:cs typeface="Times New Roman" pitchFamily="18" charset="0"/>
              </a:rPr>
              <a:t>New Brunswick</a:t>
            </a:r>
            <a:r>
              <a:rPr lang="en-US" dirty="0" smtClean="0">
                <a:solidFill>
                  <a:schemeClr val="accent1">
                    <a:lumMod val="75000"/>
                  </a:schemeClr>
                </a:solidFill>
                <a:latin typeface="Segoe UI Symbol" pitchFamily="34" charset="0"/>
                <a:ea typeface="Segoe UI Symbol" pitchFamily="34" charset="0"/>
                <a:cs typeface="Times New Roman" pitchFamily="18" charset="0"/>
              </a:rPr>
              <a:t>)</a:t>
            </a:r>
            <a:endParaRPr lang="en-US" dirty="0"/>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istorymuseum.ca/cmc/exhibitions/hist/lifelines/images/lilur03b.jpg"/>
          <p:cNvPicPr>
            <a:picLocks noChangeAspect="1" noChangeArrowheads="1"/>
          </p:cNvPicPr>
          <p:nvPr/>
        </p:nvPicPr>
        <p:blipFill>
          <a:blip r:embed="rId2" cstate="print"/>
          <a:srcRect/>
          <a:stretch>
            <a:fillRect/>
          </a:stretch>
        </p:blipFill>
        <p:spPr bwMode="auto">
          <a:xfrm>
            <a:off x="1524000" y="685800"/>
            <a:ext cx="6124575" cy="5856345"/>
          </a:xfrm>
          <a:prstGeom prst="rect">
            <a:avLst/>
          </a:prstGeom>
          <a:ln>
            <a:noFill/>
          </a:ln>
          <a:effectLst>
            <a:softEdge rad="112500"/>
          </a:effectLst>
        </p:spPr>
      </p:pic>
    </p:spTree>
  </p:cSld>
  <p:clrMapOvr>
    <a:masterClrMapping/>
  </p:clrMapOvr>
  <p:transition spd="slow">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04800" y="1371600"/>
            <a:ext cx="8534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accent1">
                    <a:lumMod val="75000"/>
                  </a:schemeClr>
                </a:solidFill>
                <a:latin typeface="Segoe UI Symbol" pitchFamily="34" charset="0"/>
                <a:ea typeface="Segoe UI Symbol" pitchFamily="34" charset="0"/>
                <a:cs typeface="Times New Roman" pitchFamily="18" charset="0"/>
              </a:rPr>
              <a:t>S</a:t>
            </a: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cientists believed it came from another area</a:t>
            </a:r>
            <a:r>
              <a:rPr lang="en-US" sz="2000" dirty="0" smtClean="0">
                <a:solidFill>
                  <a:schemeClr val="accent1">
                    <a:lumMod val="75000"/>
                  </a:schemeClr>
                </a:solidFill>
                <a:latin typeface="Segoe UI Symbol" pitchFamily="34" charset="0"/>
                <a:ea typeface="Segoe UI Symbol" pitchFamily="34" charset="0"/>
                <a:cs typeface="Times New Roman" pitchFamily="18" charset="0"/>
              </a:rPr>
              <a:t>, but</a:t>
            </a: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 didymo sediments have been found dating back to 1896, 1910 and 1970. Two studies were done with the hypothesis of global warming as the cause of the blooms. </a:t>
            </a:r>
            <a:endPar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Arial" pitchFamily="34" charset="0"/>
            </a:endParaRPr>
          </a:p>
        </p:txBody>
      </p:sp>
      <p:sp>
        <p:nvSpPr>
          <p:cNvPr id="4" name="Rectangle 3"/>
          <p:cNvSpPr/>
          <p:nvPr/>
        </p:nvSpPr>
        <p:spPr>
          <a:xfrm>
            <a:off x="304800" y="3581400"/>
            <a:ext cx="4343400" cy="2031325"/>
          </a:xfrm>
          <a:prstGeom prst="rect">
            <a:avLst/>
          </a:prstGeom>
        </p:spPr>
        <p:txBody>
          <a:bodyPr wrap="square">
            <a:spAutoFit/>
          </a:bodyPr>
          <a:lstStyle/>
          <a:p>
            <a:r>
              <a:rPr lang="en-US" dirty="0" smtClean="0">
                <a:solidFill>
                  <a:schemeClr val="accent1">
                    <a:lumMod val="75000"/>
                  </a:schemeClr>
                </a:solidFill>
                <a:latin typeface="Segoe UI Symbol" pitchFamily="34" charset="0"/>
                <a:ea typeface="Segoe UI Symbol" pitchFamily="34" charset="0"/>
                <a:cs typeface="Times New Roman" pitchFamily="18" charset="0"/>
              </a:rPr>
              <a:t>Researchers analyzed the algae sediments from the bottom of a lake. They were wondering  how populations of different algae fluctuate with time. They found a common trend when temperatures increase and what effects algae had on the lake. </a:t>
            </a:r>
            <a:endParaRPr lang="en-US" dirty="0">
              <a:solidFill>
                <a:schemeClr val="accent1">
                  <a:lumMod val="75000"/>
                </a:schemeClr>
              </a:solidFill>
              <a:latin typeface="Segoe UI Symbol" pitchFamily="34" charset="0"/>
              <a:ea typeface="Segoe UI Symbol" pitchFamily="34" charset="0"/>
            </a:endParaRPr>
          </a:p>
        </p:txBody>
      </p:sp>
      <p:sp>
        <p:nvSpPr>
          <p:cNvPr id="5" name="Rectangle 4"/>
          <p:cNvSpPr/>
          <p:nvPr/>
        </p:nvSpPr>
        <p:spPr>
          <a:xfrm>
            <a:off x="0" y="6488668"/>
            <a:ext cx="1537600"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a:t>
            </a:r>
            <a:r>
              <a:rPr lang="en-US" dirty="0" smtClean="0">
                <a:latin typeface="Calibri"/>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Rock Snot</a:t>
            </a:r>
            <a:r>
              <a:rPr lang="en-US" dirty="0" smtClean="0">
                <a:latin typeface="Calibri"/>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 </a:t>
            </a:r>
            <a:endParaRPr lang="en-US" dirty="0"/>
          </a:p>
        </p:txBody>
      </p:sp>
      <p:sp>
        <p:nvSpPr>
          <p:cNvPr id="7" name="Title 6"/>
          <p:cNvSpPr>
            <a:spLocks noGrp="1"/>
          </p:cNvSpPr>
          <p:nvPr>
            <p:ph type="title"/>
          </p:nvPr>
        </p:nvSpPr>
        <p:spPr>
          <a:xfrm>
            <a:off x="1524000" y="228600"/>
            <a:ext cx="8305800" cy="1143000"/>
          </a:xfrm>
        </p:spPr>
        <p:txBody>
          <a:bodyPr/>
          <a:lstStyle/>
          <a:p>
            <a:r>
              <a:rPr lang="en-US" dirty="0" smtClean="0">
                <a:latin typeface="Arial Rounded MT Bold" pitchFamily="34" charset="0"/>
              </a:rPr>
              <a:t>Cause of the blooms?</a:t>
            </a:r>
            <a:endParaRPr lang="en-US" dirty="0">
              <a:latin typeface="Arial Rounded MT Bold" pitchFamily="34" charset="0"/>
            </a:endParaRPr>
          </a:p>
        </p:txBody>
      </p:sp>
      <p:sp>
        <p:nvSpPr>
          <p:cNvPr id="8" name="TextBox 7"/>
          <p:cNvSpPr txBox="1"/>
          <p:nvPr/>
        </p:nvSpPr>
        <p:spPr>
          <a:xfrm>
            <a:off x="304800" y="3048000"/>
            <a:ext cx="3124200" cy="369332"/>
          </a:xfrm>
          <a:prstGeom prst="rect">
            <a:avLst/>
          </a:prstGeom>
          <a:noFill/>
        </p:spPr>
        <p:txBody>
          <a:bodyPr wrap="square" rtlCol="0">
            <a:spAutoFit/>
          </a:bodyPr>
          <a:lstStyle/>
          <a:p>
            <a:r>
              <a:rPr lang="en-US" b="1" dirty="0" smtClean="0">
                <a:solidFill>
                  <a:schemeClr val="accent1">
                    <a:lumMod val="75000"/>
                  </a:schemeClr>
                </a:solidFill>
                <a:latin typeface="Segoe UI Symbol" pitchFamily="34" charset="0"/>
                <a:ea typeface="Segoe UI Symbol" pitchFamily="34" charset="0"/>
              </a:rPr>
              <a:t>Michelle Larvey’s study</a:t>
            </a:r>
            <a:endParaRPr lang="en-US" b="1" dirty="0">
              <a:solidFill>
                <a:schemeClr val="accent1">
                  <a:lumMod val="75000"/>
                </a:schemeClr>
              </a:solidFill>
              <a:latin typeface="Segoe UI Symbol" pitchFamily="34" charset="0"/>
              <a:ea typeface="Segoe UI Symbol" pitchFamily="34" charset="0"/>
            </a:endParaRPr>
          </a:p>
        </p:txBody>
      </p:sp>
      <p:sp>
        <p:nvSpPr>
          <p:cNvPr id="9" name="TextBox 8"/>
          <p:cNvSpPr txBox="1"/>
          <p:nvPr/>
        </p:nvSpPr>
        <p:spPr>
          <a:xfrm>
            <a:off x="5334000" y="3048000"/>
            <a:ext cx="1905000" cy="369332"/>
          </a:xfrm>
          <a:prstGeom prst="rect">
            <a:avLst/>
          </a:prstGeom>
          <a:noFill/>
        </p:spPr>
        <p:txBody>
          <a:bodyPr wrap="square" rtlCol="0">
            <a:spAutoFit/>
          </a:bodyPr>
          <a:lstStyle/>
          <a:p>
            <a:r>
              <a:rPr lang="en-US" b="1" dirty="0" smtClean="0">
                <a:solidFill>
                  <a:schemeClr val="accent1">
                    <a:lumMod val="75000"/>
                  </a:schemeClr>
                </a:solidFill>
                <a:latin typeface="Segoe UI Symbol" pitchFamily="34" charset="0"/>
                <a:ea typeface="Segoe UI Symbol" pitchFamily="34" charset="0"/>
              </a:rPr>
              <a:t>Taylor’s study</a:t>
            </a:r>
            <a:endParaRPr lang="en-US" b="1" dirty="0">
              <a:solidFill>
                <a:schemeClr val="accent1">
                  <a:lumMod val="75000"/>
                </a:schemeClr>
              </a:solidFill>
              <a:latin typeface="Segoe UI Symbol" pitchFamily="34" charset="0"/>
              <a:ea typeface="Segoe UI Symbol" pitchFamily="34" charset="0"/>
            </a:endParaRPr>
          </a:p>
        </p:txBody>
      </p:sp>
      <p:sp>
        <p:nvSpPr>
          <p:cNvPr id="2" name="Rectangle 1"/>
          <p:cNvSpPr>
            <a:spLocks noChangeArrowheads="1"/>
          </p:cNvSpPr>
          <p:nvPr/>
        </p:nvSpPr>
        <p:spPr bwMode="auto">
          <a:xfrm>
            <a:off x="5181600" y="3581400"/>
            <a:ext cx="3962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 </a:t>
            </a:r>
            <a:r>
              <a:rPr lang="en-US" dirty="0" smtClean="0">
                <a:solidFill>
                  <a:schemeClr val="accent1">
                    <a:lumMod val="75000"/>
                  </a:schemeClr>
                </a:solidFill>
                <a:latin typeface="Segoe UI Symbol" pitchFamily="34" charset="0"/>
                <a:ea typeface="Segoe UI Symbol" pitchFamily="34" charset="0"/>
                <a:cs typeface="Times New Roman" pitchFamily="18" charset="0"/>
              </a:rPr>
              <a:t>E</a:t>
            </a:r>
            <a:r>
              <a:rPr kumimoji="0" lang="en-US"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arlier springs cause the snow to melt and ground to thaw earlier than normal. That means even more nutrients from the ground are used up by microbes to survive and less nutrients are making their way into the water because of it.</a:t>
            </a:r>
            <a:endParaRPr kumimoji="0" lang="en-US"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Arial" pitchFamily="34" charset="0"/>
            </a:endParaRPr>
          </a:p>
        </p:txBody>
      </p:sp>
      <p:sp>
        <p:nvSpPr>
          <p:cNvPr id="10" name="Rectangle 9"/>
          <p:cNvSpPr/>
          <p:nvPr/>
        </p:nvSpPr>
        <p:spPr>
          <a:xfrm>
            <a:off x="1752600" y="6488668"/>
            <a:ext cx="1108188" cy="369332"/>
          </a:xfrm>
          <a:prstGeom prst="rect">
            <a:avLst/>
          </a:prstGeom>
        </p:spPr>
        <p:txBody>
          <a:bodyPr wrap="none">
            <a:spAutoFit/>
          </a:bodyPr>
          <a:lstStyle/>
          <a:p>
            <a:r>
              <a:rPr lang="en-US" dirty="0" smtClean="0">
                <a:solidFill>
                  <a:schemeClr val="accent1">
                    <a:lumMod val="75000"/>
                  </a:schemeClr>
                </a:solidFill>
                <a:latin typeface="Segoe UI Symbol" pitchFamily="34" charset="0"/>
                <a:ea typeface="Segoe UI Symbol" pitchFamily="34" charset="0"/>
                <a:cs typeface="Times New Roman" pitchFamily="18" charset="0"/>
              </a:rPr>
              <a:t>(Moore). </a:t>
            </a:r>
            <a:endParaRPr lang="en-US" dirty="0"/>
          </a:p>
        </p:txBody>
      </p:sp>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Didymo">
            <a:hlinkClick r:id="rId2"/>
          </p:cNvPr>
          <p:cNvPicPr>
            <a:picLocks noChangeAspect="1" noChangeArrowheads="1"/>
          </p:cNvPicPr>
          <p:nvPr/>
        </p:nvPicPr>
        <p:blipFill>
          <a:blip r:embed="rId3" cstate="print"/>
          <a:srcRect/>
          <a:stretch>
            <a:fillRect/>
          </a:stretch>
        </p:blipFill>
        <p:spPr bwMode="auto">
          <a:xfrm>
            <a:off x="2133600" y="2514600"/>
            <a:ext cx="4953000" cy="3352800"/>
          </a:xfrm>
          <a:prstGeom prst="rect">
            <a:avLst/>
          </a:prstGeom>
          <a:ln>
            <a:noFill/>
          </a:ln>
          <a:effectLst>
            <a:softEdge rad="112500"/>
          </a:effectLst>
        </p:spPr>
      </p:pic>
      <p:sp>
        <p:nvSpPr>
          <p:cNvPr id="4" name="Rectangle 3"/>
          <p:cNvSpPr/>
          <p:nvPr/>
        </p:nvSpPr>
        <p:spPr>
          <a:xfrm>
            <a:off x="0" y="6488668"/>
            <a:ext cx="2820003"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(Invasive Species: Didymo) </a:t>
            </a:r>
            <a:endParaRPr lang="en-US" dirty="0"/>
          </a:p>
        </p:txBody>
      </p:sp>
      <p:sp>
        <p:nvSpPr>
          <p:cNvPr id="5" name="TextBox 4"/>
          <p:cNvSpPr txBox="1"/>
          <p:nvPr/>
        </p:nvSpPr>
        <p:spPr>
          <a:xfrm>
            <a:off x="685800" y="1143000"/>
            <a:ext cx="7848600" cy="461665"/>
          </a:xfrm>
          <a:prstGeom prst="rect">
            <a:avLst/>
          </a:prstGeom>
          <a:noFill/>
        </p:spPr>
        <p:txBody>
          <a:bodyPr wrap="square" rtlCol="0">
            <a:spAutoFit/>
          </a:bodyPr>
          <a:lstStyle/>
          <a:p>
            <a:r>
              <a:rPr lang="en-US" sz="2400" dirty="0" smtClean="0">
                <a:solidFill>
                  <a:schemeClr val="accent1">
                    <a:lumMod val="75000"/>
                  </a:schemeClr>
                </a:solidFill>
                <a:latin typeface="Segoe UI Symbol" pitchFamily="34" charset="0"/>
                <a:ea typeface="Segoe UI Symbol" pitchFamily="34" charset="0"/>
              </a:rPr>
              <a:t>Phosphorus/nutrient rich water vs. nutrient poor water</a:t>
            </a:r>
            <a:endParaRPr lang="en-US" sz="2400" dirty="0">
              <a:solidFill>
                <a:schemeClr val="accent1">
                  <a:lumMod val="75000"/>
                </a:schemeClr>
              </a:solidFill>
              <a:latin typeface="Segoe UI Symbol" pitchFamily="34" charset="0"/>
              <a:ea typeface="Segoe UI Symbol" pitchFamily="34" charset="0"/>
            </a:endParaRPr>
          </a:p>
        </p:txBody>
      </p:sp>
      <p:sp>
        <p:nvSpPr>
          <p:cNvPr id="6" name="Rectangle 5"/>
          <p:cNvSpPr/>
          <p:nvPr/>
        </p:nvSpPr>
        <p:spPr>
          <a:xfrm>
            <a:off x="2895600" y="6488668"/>
            <a:ext cx="1032655" cy="369332"/>
          </a:xfrm>
          <a:prstGeom prst="rect">
            <a:avLst/>
          </a:prstGeom>
        </p:spPr>
        <p:txBody>
          <a:bodyPr wrap="none">
            <a:spAutoFit/>
          </a:bodyPr>
          <a:lstStyle/>
          <a:p>
            <a:r>
              <a:rPr lang="en-US" dirty="0" smtClean="0"/>
              <a:t>(What). </a:t>
            </a:r>
            <a:endParaRPr lang="en-US" dirty="0"/>
          </a:p>
        </p:txBody>
      </p:sp>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snews.com/cmsmedia/ae/71/4f7017404664a06f18440627fb2d/140507-riverbottom-editorial.jpg"/>
          <p:cNvPicPr>
            <a:picLocks noChangeAspect="1" noChangeArrowheads="1"/>
          </p:cNvPicPr>
          <p:nvPr/>
        </p:nvPicPr>
        <p:blipFill>
          <a:blip r:embed="rId2" cstate="print"/>
          <a:srcRect/>
          <a:stretch>
            <a:fillRect/>
          </a:stretch>
        </p:blipFill>
        <p:spPr bwMode="auto">
          <a:xfrm>
            <a:off x="0" y="1270668"/>
            <a:ext cx="9143999" cy="5587332"/>
          </a:xfrm>
          <a:prstGeom prst="rect">
            <a:avLst/>
          </a:prstGeom>
          <a:noFill/>
        </p:spPr>
      </p:pic>
      <p:sp>
        <p:nvSpPr>
          <p:cNvPr id="4" name="TextBox 3"/>
          <p:cNvSpPr txBox="1"/>
          <p:nvPr/>
        </p:nvSpPr>
        <p:spPr>
          <a:xfrm>
            <a:off x="2514600" y="457200"/>
            <a:ext cx="5029200" cy="861774"/>
          </a:xfrm>
          <a:prstGeom prst="rect">
            <a:avLst/>
          </a:prstGeom>
          <a:noFill/>
        </p:spPr>
        <p:txBody>
          <a:bodyPr wrap="square" rtlCol="0">
            <a:spAutoFit/>
          </a:bodyPr>
          <a:lstStyle/>
          <a:p>
            <a:r>
              <a:rPr lang="en-US" sz="5000" dirty="0" smtClean="0">
                <a:solidFill>
                  <a:schemeClr val="accent1">
                    <a:lumMod val="75000"/>
                  </a:schemeClr>
                </a:solidFill>
                <a:latin typeface="Arial Rounded MT Bold" pitchFamily="34" charset="0"/>
                <a:ea typeface="Arial Unicode MS" pitchFamily="34" charset="-128"/>
                <a:cs typeface="Arial Unicode MS" pitchFamily="34" charset="-128"/>
              </a:rPr>
              <a:t>The Dangers</a:t>
            </a:r>
            <a:endParaRPr lang="en-US" sz="5000" dirty="0">
              <a:solidFill>
                <a:schemeClr val="accent1">
                  <a:lumMod val="75000"/>
                </a:schemeClr>
              </a:solidFill>
              <a:latin typeface="Arial Rounded MT Bold" pitchFamily="34" charset="0"/>
              <a:ea typeface="Arial Unicode MS" pitchFamily="34" charset="-128"/>
              <a:cs typeface="Arial Unicode MS" pitchFamily="34" charset="-128"/>
            </a:endParaRPr>
          </a:p>
        </p:txBody>
      </p:sp>
      <p:sp>
        <p:nvSpPr>
          <p:cNvPr id="3076" name="AutoShape 4" descr="data:image/jpeg;base64,/9j/4AAQSkZJRgABAQAAAQABAAD/2wCEAAkGBhQREBUUEhQVFRQWFxYVFhgVFxUWFhcXFhYVFRgYFhcXHCceFxkjGhgXHy8gJCcpLCwsGB4xNTAqNSYrLCkBCQoKDgwOGg8PGikkHyQsLCwsLCwsLCwsLCksLCwsLCwsKSwsKSwpLCksLCkpLCwsKSwsLCwsLCwpLCksLCwsKf/AABEIAIoBbQMBIgACEQEDEQH/xAAcAAEAAQUBAQAAAAAAAAAAAAAABwEDBAUGAgj/xABDEAABAwIDBQUEBwcDAwUAAAABAAIRAyEEEjEFBkFRYRMicYGRBzKhsRRCUnLB0fAVFiMzYoKSouHxQ1OyJDRzg8L/xAAYAQEBAQEBAAAAAAAAAAAAAAAAAQIDBP/EACIRAQEAAgMAAgIDAQAAAAAAAAABAhESITEDQRNRImGxMv/aAAwDAQACEQMRAD8AnFFj4/H06FM1KrgxjYzOOgkgX8yFZ2dtyhiB/BrU6n3HAnzAuEGciIgIiICIiAiIgIiICIiAiIgIiICIiAiKhQc7v3vd+zMKK/ZmoO0awgHLAdJJmDy+Kv7qb44faNLtMO+YjOx1nsJ4OHyIkHgVwftu25TfTZhB3nZs7yD7sAgD7156W5qKt0cVicBiBWoPyu0g+5UbN2O+H4XhTZt9Woua3L35o7RpnKOzrM/mUnHvNPMfab19V0qoIiICIiAiIgIiICIiAiIgIiICIiAiIgIiINdvFhBVwlemdHUqjfVhj4r5gwlfK8ajjmZIcGkQdOvFfVtakHNLTo4EHwIhfLWIwlWhiH02kAsc5hkiDlJGhvwKM5O33O9quIw8MrziKMHiDWY0GJzaOHQmfBTFsbblHF0hVoPD2nlqDycNWnoV8t0sRLeLYJa6qwuM8wY4iVvNj7bq4Wox9B/ZuiMwcTTq8g4Gbn+r53U8SZPpdFx+6ftIo4winU/g4iwyONnHmw8fDXxXYK7bEREBERAREQEREBERAREQERa7bW36GDp569QMHDiT0aBclBsVod7966eAoF7iC82pskS4845DiVwO2/bU90twlENBs2pUuf8AAWHmVwlY1MQ5z673VHzL2kkvg8RPDoPgs2pas1O1xVZ1Wp3nuJcZjv8Ahy5eSzWBuSDekTB+1Td+SrDYaM3dP8uoNQfsuXh1UyTAzgQ9vCo3mOq423bKmExNTD4hlRjgyuyTTcDaqwfVdztzU37k77Uto0Zb3KzLVaRs5p0kTq0nj5KCarWkBurT3qTjqw8ufT9WbO2zUw9VmIpOyV6R7zZltRmha4cQRr5Hgt41ZX00i5jdz2iYTGUswqCk8e9TqEBwPT7Q6j4Lat3kwx0r0v8ANv5rpuNNkisU8axwlrmkdCCFdFQc1R6RUBVUBERAREQEREBERAREQEREBERAXz57Ttlhm06005Di14jWHNEuH9wd6r6DUUe2zZEGjie9xoviIAu9kcZku9FrFnLxFtDBOaMoeGyXZGvB+sDcEizvULIp0nUgGPDQ0++KkljustHcJ593z0XrDV4B74cDctquPoM0geiy8B/Db71a51y06tOORawQR/ZKkjltrsRhO8XUHPkX7N7g5wj/ALLxaq2OA73QqR9xfavla2ni3SzQPJmpT4AVBEkdf+By9F1NrHva1uaRnNEB1GBo6th5FRhB+s24iRGis0tkPxNQumk4EuYXF9g0Q7O2plmo2LgkZmxB4q5Yx0mVj6Hw2JbUaHscHNcJDmkEEdCFdUCYXbeI2NWLadRr2t/m03vZleSRdjWmWOggeROllI+7ntXweKAD3fR6n2apAb5VPd9YWdWetbjtEWFT23Qd7tekfCow/Ir07a1Ea1qQ/vZ+aaVfq4hrBLnBo5uIHzXjDY2nUE03seBrlcHR6FQR7VWVauKc816b6OjMtVhDRaBkDiQdZMaieK4uhXfh3h9Cv2bxcOY8tPWS0X8FdVjnH1kigzd725YimMuKpCuBbO2GVDpyGU+gK6Wt7dKMdzC1yf6nUm/Jx+SvGrziTkUR4n24VT/LwrG/fqud8GtHzWoxntex7x3DSpjmynJ9XuI+CcTnE5ovnHE797Qqn/3Vb+whgv0YAtVX2vXqAh9erUI1a6q93wJhOKc30lj94sNQ/m16TDyc9s+mq47eHbmxcSS6tWDnxEs7YujkAGkfBQxQoEiS0iRIlXKFAPaCA7ncRe6mp9pzbDbFTDU3H6NUfVpk+7Up5I6gnjHIDwWpq7VyidMp7rjdwH2TGoXt2AJENAnmZ5iVks2PnHuyNIF7jmnGeJtrKu0XFriPdd3iALG0yOR4ry6o9xbmcZItJvfgtuzAAvLBqJtrA0V1mxriWg8unBbmHW9M8miOz3GIdabzGnNeH7OfmsABztfwH4re1NkF7RlJbeZGpiR87rNbsuQIB1i6e9yG3NfQngiAI49FkCgbd4jxny81sn7KqsLGtuc3eLuAgklZLtmk8h+pS4zfhtoS2oDAcWyeZ89OKzsPtXFUyBTxFVonhUqRHgCsmlhsz3AsLYPdcdHSSCQvbqeZxY0d5ovAsNAprGTel3VaW/OOYbYqr0k5v/KVsqXte2hSHee1/jTaT/phaY7JNzq6CNTzn5rzRwAeA4XEkGeEW4px/UOTrsN7cMX9ajRd5Pb+K2WG9vQBDauGv/Q+/o4KN8Rs7Iyo7QiSMwsPGBovbsD3Z+N+QSSW6OaXcJ7bcG732VWeQcPgVvMF7SsBV0xDWnk8FvzC+fxgnAGfLjKs1sA4FsCZNzpHX5pprm+pMJj6dUTTex45scHfIrJlfKTKj6MvDnNi/dJEXi0LoNl+0vHUdMQ9w5VAHj/VdTjV5Po5FCuC9tmIEdoyk/wlhXU7M9smGfHatfTPTvj4XTjV5RIKLVbL3ow2J/k1mOPKYd/ibrarLQiIgIiIC5L2pYAVdmVudPLVGv1TfToSutXE+17GZNl1Bxe5jNDzzxbT3eKuPqXxB+Drye9kv9plvVZ1OnS1BoA/04p1I+haQD4lYODrgNkvcyObSfMSIVvPTcQTWwzuYq0ao8yabb+qs/7cY6LDsNZzWZHVIa4t/wDU0KkPtE1qbQ+k2TcHXRbffDatWg1lCi2ozKwAPaYY5rmtDmBsmQ3KxoLuObxOLuVVYcS8MGEGagW5sOKsH+JT/mCpoeRHFbzbmAY6tQD3TIfTc0cJIfNxqSTrwXS9dq4926pJp5i5xeM1xq4AON+NiLKy/dmc+RplpykC0kgERPBSVh93T9HdToVCxzabm0y6HlkM7NkGJsI9FvqOxhkEhpNrloGhn6un5Jct9ppCH7pVM4/huhwvOWGEAd22pM9dFa/dpweWkjMbhsXgWJ6ieKm/AbqNptcCc+eo95Li4kZ3ZgGk6ACGjoOqtY/dZrmvyNayo4QHwCbaSDrx9SsY46nq3aFKe6laXS0CCI0kjmVc/ditI7vd5iPkpkr7AY5pYQWk2LmzbnBjiqU9h0mNDYcA1uUEh7jHiePCVvpnVQ7W3fdTFw8y4DujnETCzqG6T4B4+P56qTnYOk2o2GEtIOYwbEdD6LIfsqi97XB5aGklwizp1FxPx+as1KaqMBuxUaYj3uVwPHkr7N13hnuiwMDqpWw+yaBOt78eBV0bCom3nrELX8f7NVEmC3eeKbe2DQ8zmiwmbAc+CuUd0yCS0NbPIC56qVam79EiHAEBzXNJ+qWngr9bZ1G4yjytos/x80caiahsJzGNbVqgvJMWibyGgeCyaG7zgSRJ1GhMSpP/AGbQcWuyNLm2BImJsYniVnYemxokQD5frRameOPkOFqHsNsp/wBINJ1B5aGNeHwQDLi0g8BePitr+74a3KxrgPAmTr581JgpNkWHoNJkD4qrsM03Gv6C1j8sl3ouG0V0dhBps3vOiYEE2AHjaFkjdch8nP3hYSIA5iBYzzUhYfBubOaHX7sDQRABWSaYIghX8mMmpDhUdDYRmGNBOhzcuJCxMXutVL2Ou1jSTA+sbfDVSo1jQNPgqlodBjT9R1Wb8sv0cKjapsYi5YYAJvyE89AsKpshlbK9s2MgjQ6tN9CPyUp2cLtty6dY4Kgot7uUABs2A5j/AJKfl/c6OCNaeyACCG39Z4LziNk9nNRzcoETbKJJAEnqSB5qSKOz6YvxkH0Nh81l1WMcIcARyIBGs6HwHomXyYfUJhf2i07vk3DHczAmJ8FXDbsESWsMSSbQL/PVSWcK0EwIzcRYgKndFoEf8hSfJOrZ2vBGj91zmjITwixv0HK41WJj9hva09nSl4Hu6ZuPrCk4vb9V0EGSGgGYvB8V4rVWzdjjNtOPBL8m/pOCJa+7U1WvcXAtEBojLOhnyI+C8jYFTtLtb2diNbHjJ0UqO2dUI0Y24u4ZiIjgtJtvAUaDX4iu41W0ZeWujKapgNa1vprzCzua8OKMdrUqbC6m1vaPi4YC4gHiYsBbUrTvl82AkRHGx5xKlrdXdl1SiXVSWuqZalaPfc4tBawuP1GtLR4ysnGbnMe4TLxwkgknSJheXjly7/11mtIWZsp09PX5r2/ZZaJB/BTUNz6fuCk0gXnKPgbFYu0PZo0sOQwdQL+MEk8V0tyk67TV2hovfTgz+vFb7ZXtExuG92q8t5OOZv8Aq0V/eHBjKBUEgZnPbpOQsbBi8DMTykidFz+GxrGUmPNI0zmiqwmKb2l0d1huDlOusttaVi/NrqxufHubiU9g+25phuKp5f62XHm03UhbH3mw+KE0arXHlMO9DdfN2M2S45DTpvzVQXtZlJOSbOgCwMLzhMFi6FQPaeycIIOdrR4E5onokzmSdx9TouX9nu1cXXwk4ynleDDXxl7VkAh2XhynQ6hdQtNChb22bZNTEU8M2QKYzk83PFhHRv8A5KaCvmjefajcVtLEP7xbndGTQtacoMi+gHitY/tnK9LdDDVGU5FRjPFgI8dYVobSFMtJxRLpmKWFpEg8xmdcrzVoiMxpNAH1q7nQPKZ8lXAYipUkUm1Xg3d2LW4agBxz1AMxb4keKYd3blG22VvJ9FxAq1RXdTqs7Nz61JjKgA7w7NrTccyfjC6/aT+3LK1Ih8gd5pESLgt5HQx1I0XDUMbTY17XZGtu1zcKGlryY7tfGPNgeTDpN1XYO23YPFNLIqU3x2lKl2nZgk6U8xmoQB71wSdVrJqRL+Ar5AXAiTAjrb0+KzztIxYj/jwstJgNlYrFkONP6NS4GoAapHCGNiLcXHyK3bNyo/6756hsK8sV41Vm0rXvp8OpV+jtIEgx4X4qz+5g/wC6f8R+ax8Tu6+kC7tWZR9ruj1mFZcUsrZfSQeHy5qrsRfSFzIxzxPEAxLZIPgVfw+1zabRNuB/28FvSbb4VWu5eYV5jAeA9FpKOLmJ00149Fm5wDIPG3Pqs2G2wbQpnVo+Cr9Fp8AFgiqeHH8+quNrEqaXbLdgm/qVU4Nv6lWfpJjUdPJemY2QnZ09HANjQ+plWjsxk8f8j+ayBiFUVJU7XpY/ZrM097/J35odmMLi6XSTJ7zonwmFe7dUGIQ6Wf2Ozm71Pzlehsu0Z3nxcSr/AG/iqDEKdnSw7Zo5u8yUZs8CLnX7RWV2nX4Lx2ngnaqDDX1NvH4fBezhba36kqvalCeqdjwaH6levox52VwutwlW+1KnYtnCTx+JRuz2jgPmqivB6q07F63iwPBXVOl2lQgk26Be6oHmsM7SaPrD5/BWBj50P4K6TbIx1QBhzeQFpPATzUXby7Y+kY2hgyDkZUz1psHuzZiIHCw9SpCxmLkjgJzX5Ai9/FRhs0dptDHOcB2gLXsJ4NFQAx0ILPJTL6RI+BxhA11uslmKDiD9mT+C5ijtMRA1Agjl+pVaG0R2hbOrQR5GD85U5471sm/XesqtygiLfkvOIxoa3Sei5RuOjiqux6mVkjUu2JtzcjC4xxe51ei6SSaVSASRBs4ODbcgFpcFulgqXfpMdXFNxHa4h5dSa8ahlNkCq+YBAEcC6y2e2sU6KVIOLRVeA9zfeDAHOdl5GGkT1Wo2rtDE4prqWzaQLKY7MO/6bf6Wni7meskyQsyzL1fGy2ZsWvtBzzTd2NFzi2rXIHbVcti1gFmtGnIf1Xnt9lbnYTDBop4enmbEPc0OqSOJe4ZpUT4LBbx0cgbWY1rQAGEYYUw0cIIH5ruMNtLa7mjMcA02me1Pj7rouprTW47pFx+xNs4+pjOyq/RHUmiajqIrZmyDlHeJAcTFuUrsFRpd8trjC4DEVpgspuy/fcMrB/kWr5q2TXFNpOemzhPeqPdHGARCnP2obrYzaLadGgWtojvPl0Fz9G2jRonzd0C5DZ3sPxbYDsRSY0+9kknyhrZPmEvmmbNo6qbQl4dBqEaOrtApjqGaHzCzcJg8RjagZSbWxEaDKW0m+FNpgDqXNniFM2xvY3g6JDquau7m8wPQH8V2mB2dToMyUmNY0cGgAf7qS1eMRFu/7Fq7y1+Kqik1vusYGOeOcQMlM9QHHqpI2BuPhMEc1GkO041H9+qeffdceULfIr6vgiIgLW7YwWYB7bubw5jjFiZ8FskQcbWM3BHSO8f9WaPJixMRQabO7jjxEtB8nd5x8GhbfbuBNIh7B3JJygGAddJFitTQxINiRm6SB6UwCfN8LWOWmLGNVpVKLuY5/rTzWZhNrDRw5Xi4g3+Fkp5j90HQZY8cjCGt/wDserT8G2qHOaMsauB/htiPeeQBP3QR4rrMtsWNvT2i0+F/9rr0RI1N/OFzvZ1KZGYEjUHmOY5rJw+0o1PD8FpNtw2pzM31V1rrWJ4rX0ce3mDrYjiY4/rRVNUHgIvz/DzUGf2zhyNgvQxZNiIPMLBZiRFh01BK8HEBom5g6aaa24/7KK2ja3U/PRXKdQceRvGq1oxA5Rz4H9SQr2HqtNpg8JjQDmCg2HayqUwJseM/h8lgvrsNwQRx8pExx4qoxDQbTB0uL+HxU0u2UXkwTYyePCenT59F5fUix8Zv6K1TqSQTIGp6G6vZ+RIifOI56oAfqCdeWvBW6tWwIcbHhx/JXGtGtgTITsh+AtzQGvt8Zm3pyVitiCG6Hrf1V5tDlGka8yjmiTmIkH5X18EEebz+0g0qhZRZJbIkzHwE8uS5s7+Yx+hpDyf/ALqQt5dyKWJJc05KoBIcBOYCRBA1sNdVxuL2RiMLZzAW8XC8DrZzgp19jVt3sxPGoJ6CP/KmvX74YofXBvpNMf8A5atrhdnPqNBApnwGb5AfFZDtjWu5rY5QI8SHOj4Jf6I0Y3xrTmcCeEgtPXn+KyMLjWvq08RRntmjLVpuA/jMIIdlEwSQTYHw0C2Oy9nilVL2A4kut3WGGj77u6fJdTh6LXgGpTDZF2jLmHGJbxt81jVNtBT2hg67gWVBTebZas0ni8RmmD4Ss3H7s1codTcQ4aTcGeRWHtbZzJzNguNszS3vgTd7DM8dQVg0armGKdJrTzpuqUj6UnZZ9FLjMvYeLtTF16QiqwzxI0jmeS9YLbk/Y83A/JZ7Nl18WINKpVb/AFvdkB6tdULXea6jA7tYkMAccPTtHdYSR5AhunL4rNxm1m/pwv7TY5xNbs6s8CzMBHIGVlV9/wB9OmKVGiWAWblplg8g38IUgUN1rfxKr3fdimP9KzcJu/QpHM2k3N9p0vd/k6Sk68a0i/AV8fXu2jVcfuBjf8nOnXouq2ZufiakOxVYMbb+HSJJ8HVHfgu3RNLqMfA4CnRZlptDW9OJ5k8SshEVUREQEREBERAREQEREFutRD2lrhIKjzH4Psaj2E+6ZbImWm46eqkdabePYX0hocyBVb7pJgEcWujhqg5FuOGTvQY+24tpt/tbd3isnBVTWGbMCxuj6gyUWf8Ax0vrnqVc2duLWLv4zqeQaAS/4EAHznwXV4TYlKnBjM4aF5mPuj3W+QCnZ01GB2KHGYe4O9+rWJzPGoFNn1W9SB0nVZOM3Spvu2Wn1H5/Fb1FvlU4xxVbdmszQZh/SZ+BusCtTcz32ub4gj5qRFQiVr8lZ4I3ZUPMW8j4q4cZAgkxfrrb9eK7utsyk/3qbT5BYdTdfDnRkeDnfiVr8kThXMfSgRHd0aARMiJnU9V6ZiACOE8Zi88/BbXaW7VCmwuLqnIAES4nQCRqudGzifrwRwbcAdXOI+QVllZ1WwftkDRwEWF/6jy6Tr+KozbLCIMRe/nqBEcj0XJ7Q2oaFTMW06lIcnPYSeIB4+iz9lbVpbQLqWGw0VGiS4ulrRe86zItKdL26SntMCSNQYk/3GPAEL0NrQAQQZItF7ib+Nz5HksGnuxX4sJ8S0/MqrN3MT9iB5fmpvFdVtmbUkiR71hGkiD+ir1TaLSBF+fMWFjfx+C1DN1q5NxpzLfzWX+7NbLEtjiOB06K7x/adsv9oc4AnmLm7reGqtVsbm70gW4cgZJ11i3msYbn1ftNHmfwaqt3KfxqN8gT+Sm8V1Xlu0DrmvqOhPj0cseptQEZYBvqDeeU6luq2LNy+dX0aPzV+nuZTGr3n0H4JyxNZOTq0KYuYE65bDx6rE+jUZnLnMmMx9LeikGluphx9TN94krNo7KpM92mwf2hTlj+jjUf0sQ82Yw+Xjm+azWbExFW4YRMkl0gSZHG51K7xrANAB4KqfkXg47D7kvN6j2jwBcfUwtxhN1KDIkF5/qj5Cy3KLFztWYyPLGACAAANALBekRZaEREBERAREQEREBERAREQEREBERAREQEREBERAREQEREHPbwYsGq2mDJDXOIHCYAPjGYAdSuJ27jyyzoBOjJl3i+BDW+RK6zeSlkxIe3MXOpmA0ZiC03IHhH4zoo02pjAXw0EucbNb3i5xPEj+ZUngLD4LpPGL61O06rqzg2CSSG2F3E6MYOBPLzPSY/Z9up9Bw3fA7ap36kaD7LB0aLeq1e4e4jqThisUB20Hs6eoog6knjUPE/od6seNQREUUREQEREBERAREQEREBERAREQEREBERAREQERUQVRUVUBERAREQEREBERAREQEREBERAREQc1vFu9VxVXuuaymWhri7M6RJJAYCBx4mOiv7B3NoYU5gC+p9t8SOjQBDR0C3yK7TQiIooiIgIiICIiAiIgIiICIiAiIgIiICIiAiIgIiIP/Z"/>
          <p:cNvSpPr>
            <a:spLocks noChangeAspect="1" noChangeArrowheads="1"/>
          </p:cNvSpPr>
          <p:nvPr/>
        </p:nvSpPr>
        <p:spPr bwMode="auto">
          <a:xfrm>
            <a:off x="155575" y="-1050925"/>
            <a:ext cx="5800725" cy="22002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8" name="AutoShape 6" descr="data:image/jpeg;base64,/9j/4AAQSkZJRgABAQAAAQABAAD/2wCEAAkGBhQREBUUEhQVFRQWFxYVFhgVFxUWFhcXFhYVFRgYFhcXHCceFxkjGhgXHy8gJCcpLCwsGB4xNTAqNSYrLCkBCQoKDgwOGg8PGikkHyQsLCwsLCwsLCwsLCksLCwsLCwsKSwsKSwpLCksLCkpLCwsKSwsLCwsLCwpLCksLCwsKf/AABEIAIoBbQMBIgACEQEDEQH/xAAcAAEAAQUBAQAAAAAAAAAAAAAABwEDBAUGAgj/xABDEAABAwIDBQUEBwcDAwUAAAABAAIRAyEEEjEFBkFRYRMicYGRBzKhsRRCUnLB0fAVFiMzYoKSouHxQ1OyJDRzg8L/xAAYAQEBAQEBAAAAAAAAAAAAAAAAAQIDBP/EACIRAQEAAgMAAgIDAQAAAAAAAAABAhESITEDQRNRImGxMv/aAAwDAQACEQMRAD8AnFFj4/H06FM1KrgxjYzOOgkgX8yFZ2dtyhiB/BrU6n3HAnzAuEGciIgIiICIiAiIgIiICIiAiIgIiICIiAiKhQc7v3vd+zMKK/ZmoO0awgHLAdJJmDy+Kv7qb44faNLtMO+YjOx1nsJ4OHyIkHgVwftu25TfTZhB3nZs7yD7sAgD7156W5qKt0cVicBiBWoPyu0g+5UbN2O+H4XhTZt9Woua3L35o7RpnKOzrM/mUnHvNPMfab19V0qoIiICIiAiIgIiICIiAiIgIiICIiAiIgIiINdvFhBVwlemdHUqjfVhj4r5gwlfK8ajjmZIcGkQdOvFfVtakHNLTo4EHwIhfLWIwlWhiH02kAsc5hkiDlJGhvwKM5O33O9quIw8MrziKMHiDWY0GJzaOHQmfBTFsbblHF0hVoPD2nlqDycNWnoV8t0sRLeLYJa6qwuM8wY4iVvNj7bq4Wox9B/ZuiMwcTTq8g4Gbn+r53U8SZPpdFx+6ftIo4winU/g4iwyONnHmw8fDXxXYK7bEREBERAREQEREBERAREQERa7bW36GDp569QMHDiT0aBclBsVod7966eAoF7iC82pskS4845DiVwO2/bU90twlENBs2pUuf8AAWHmVwlY1MQ5z673VHzL2kkvg8RPDoPgs2pas1O1xVZ1Wp3nuJcZjv8Ahy5eSzWBuSDekTB+1Td+SrDYaM3dP8uoNQfsuXh1UyTAzgQ9vCo3mOq423bKmExNTD4hlRjgyuyTTcDaqwfVdztzU37k77Uto0Zb3KzLVaRs5p0kTq0nj5KCarWkBurT3qTjqw8ufT9WbO2zUw9VmIpOyV6R7zZltRmha4cQRr5Hgt41ZX00i5jdz2iYTGUswqCk8e9TqEBwPT7Q6j4Lat3kwx0r0v8ANv5rpuNNkisU8axwlrmkdCCFdFQc1R6RUBVUBERAREQEREBERAREQEREBERAXz57Ttlhm06005Di14jWHNEuH9wd6r6DUUe2zZEGjie9xoviIAu9kcZku9FrFnLxFtDBOaMoeGyXZGvB+sDcEizvULIp0nUgGPDQ0++KkljustHcJ593z0XrDV4B74cDctquPoM0geiy8B/Db71a51y06tOORawQR/ZKkjltrsRhO8XUHPkX7N7g5wj/ALLxaq2OA73QqR9xfavla2ni3SzQPJmpT4AVBEkdf+By9F1NrHva1uaRnNEB1GBo6th5FRhB+s24iRGis0tkPxNQumk4EuYXF9g0Q7O2plmo2LgkZmxB4q5Yx0mVj6Hw2JbUaHscHNcJDmkEEdCFdUCYXbeI2NWLadRr2t/m03vZleSRdjWmWOggeROllI+7ntXweKAD3fR6n2apAb5VPd9YWdWetbjtEWFT23Qd7tekfCow/Ir07a1Ea1qQ/vZ+aaVfq4hrBLnBo5uIHzXjDY2nUE03seBrlcHR6FQR7VWVauKc816b6OjMtVhDRaBkDiQdZMaieK4uhXfh3h9Cv2bxcOY8tPWS0X8FdVjnH1kigzd725YimMuKpCuBbO2GVDpyGU+gK6Wt7dKMdzC1yf6nUm/Jx+SvGrziTkUR4n24VT/LwrG/fqud8GtHzWoxntex7x3DSpjmynJ9XuI+CcTnE5ovnHE797Qqn/3Vb+whgv0YAtVX2vXqAh9erUI1a6q93wJhOKc30lj94sNQ/m16TDyc9s+mq47eHbmxcSS6tWDnxEs7YujkAGkfBQxQoEiS0iRIlXKFAPaCA7ncRe6mp9pzbDbFTDU3H6NUfVpk+7Up5I6gnjHIDwWpq7VyidMp7rjdwH2TGoXt2AJENAnmZ5iVks2PnHuyNIF7jmnGeJtrKu0XFriPdd3iALG0yOR4ry6o9xbmcZItJvfgtuzAAvLBqJtrA0V1mxriWg8unBbmHW9M8miOz3GIdabzGnNeH7OfmsABztfwH4re1NkF7RlJbeZGpiR87rNbsuQIB1i6e9yG3NfQngiAI49FkCgbd4jxny81sn7KqsLGtuc3eLuAgklZLtmk8h+pS4zfhtoS2oDAcWyeZ89OKzsPtXFUyBTxFVonhUqRHgCsmlhsz3AsLYPdcdHSSCQvbqeZxY0d5ovAsNAprGTel3VaW/OOYbYqr0k5v/KVsqXte2hSHee1/jTaT/phaY7JNzq6CNTzn5rzRwAeA4XEkGeEW4px/UOTrsN7cMX9ajRd5Pb+K2WG9vQBDauGv/Q+/o4KN8Rs7Iyo7QiSMwsPGBovbsD3Z+N+QSSW6OaXcJ7bcG732VWeQcPgVvMF7SsBV0xDWnk8FvzC+fxgnAGfLjKs1sA4FsCZNzpHX5pprm+pMJj6dUTTex45scHfIrJlfKTKj6MvDnNi/dJEXi0LoNl+0vHUdMQ9w5VAHj/VdTjV5Po5FCuC9tmIEdoyk/wlhXU7M9smGfHatfTPTvj4XTjV5RIKLVbL3ow2J/k1mOPKYd/ibrarLQiIgIiIC5L2pYAVdmVudPLVGv1TfToSutXE+17GZNl1Bxe5jNDzzxbT3eKuPqXxB+Drye9kv9plvVZ1OnS1BoA/04p1I+haQD4lYODrgNkvcyObSfMSIVvPTcQTWwzuYq0ao8yabb+qs/7cY6LDsNZzWZHVIa4t/wDU0KkPtE1qbQ+k2TcHXRbffDatWg1lCi2ozKwAPaYY5rmtDmBsmQ3KxoLuObxOLuVVYcS8MGEGagW5sOKsH+JT/mCpoeRHFbzbmAY6tQD3TIfTc0cJIfNxqSTrwXS9dq4926pJp5i5xeM1xq4AON+NiLKy/dmc+RplpykC0kgERPBSVh93T9HdToVCxzabm0y6HlkM7NkGJsI9FvqOxhkEhpNrloGhn6un5Jct9ppCH7pVM4/huhwvOWGEAd22pM9dFa/dpweWkjMbhsXgWJ6ieKm/AbqNptcCc+eo95Li4kZ3ZgGk6ACGjoOqtY/dZrmvyNayo4QHwCbaSDrx9SsY46nq3aFKe6laXS0CCI0kjmVc/ditI7vd5iPkpkr7AY5pYQWk2LmzbnBjiqU9h0mNDYcA1uUEh7jHiePCVvpnVQ7W3fdTFw8y4DujnETCzqG6T4B4+P56qTnYOk2o2GEtIOYwbEdD6LIfsqi97XB5aGklwizp1FxPx+as1KaqMBuxUaYj3uVwPHkr7N13hnuiwMDqpWw+yaBOt78eBV0bCom3nrELX8f7NVEmC3eeKbe2DQ8zmiwmbAc+CuUd0yCS0NbPIC56qVam79EiHAEBzXNJ+qWngr9bZ1G4yjytos/x80caiahsJzGNbVqgvJMWibyGgeCyaG7zgSRJ1GhMSpP/AGbQcWuyNLm2BImJsYniVnYemxokQD5frRameOPkOFqHsNsp/wBINJ1B5aGNeHwQDLi0g8BePitr+74a3KxrgPAmTr581JgpNkWHoNJkD4qrsM03Gv6C1j8sl3ouG0V0dhBps3vOiYEE2AHjaFkjdch8nP3hYSIA5iBYzzUhYfBubOaHX7sDQRABWSaYIghX8mMmpDhUdDYRmGNBOhzcuJCxMXutVL2Ou1jSTA+sbfDVSo1jQNPgqlodBjT9R1Wb8sv0cKjapsYi5YYAJvyE89AsKpshlbK9s2MgjQ6tN9CPyUp2cLtty6dY4Kgot7uUABs2A5j/AJKfl/c6OCNaeyACCG39Z4LziNk9nNRzcoETbKJJAEnqSB5qSKOz6YvxkH0Nh81l1WMcIcARyIBGs6HwHomXyYfUJhf2i07vk3DHczAmJ8FXDbsESWsMSSbQL/PVSWcK0EwIzcRYgKndFoEf8hSfJOrZ2vBGj91zmjITwixv0HK41WJj9hva09nSl4Hu6ZuPrCk4vb9V0EGSGgGYvB8V4rVWzdjjNtOPBL8m/pOCJa+7U1WvcXAtEBojLOhnyI+C8jYFTtLtb2diNbHjJ0UqO2dUI0Y24u4ZiIjgtJtvAUaDX4iu41W0ZeWujKapgNa1vprzCzua8OKMdrUqbC6m1vaPi4YC4gHiYsBbUrTvl82AkRHGx5xKlrdXdl1SiXVSWuqZalaPfc4tBawuP1GtLR4ysnGbnMe4TLxwkgknSJheXjly7/11mtIWZsp09PX5r2/ZZaJB/BTUNz6fuCk0gXnKPgbFYu0PZo0sOQwdQL+MEk8V0tyk67TV2hovfTgz+vFb7ZXtExuG92q8t5OOZv8Aq0V/eHBjKBUEgZnPbpOQsbBi8DMTykidFz+GxrGUmPNI0zmiqwmKb2l0d1huDlOusttaVi/NrqxufHubiU9g+25phuKp5f62XHm03UhbH3mw+KE0arXHlMO9DdfN2M2S45DTpvzVQXtZlJOSbOgCwMLzhMFi6FQPaeycIIOdrR4E5onokzmSdx9TouX9nu1cXXwk4ynleDDXxl7VkAh2XhynQ6hdQtNChb22bZNTEU8M2QKYzk83PFhHRv8A5KaCvmjefajcVtLEP7xbndGTQtacoMi+gHitY/tnK9LdDDVGU5FRjPFgI8dYVobSFMtJxRLpmKWFpEg8xmdcrzVoiMxpNAH1q7nQPKZ8lXAYipUkUm1Xg3d2LW4agBxz1AMxb4keKYd3blG22VvJ9FxAq1RXdTqs7Nz61JjKgA7w7NrTccyfjC6/aT+3LK1Ih8gd5pESLgt5HQx1I0XDUMbTY17XZGtu1zcKGlryY7tfGPNgeTDpN1XYO23YPFNLIqU3x2lKl2nZgk6U8xmoQB71wSdVrJqRL+Ar5AXAiTAjrb0+KzztIxYj/jwstJgNlYrFkONP6NS4GoAapHCGNiLcXHyK3bNyo/6756hsK8sV41Vm0rXvp8OpV+jtIEgx4X4qz+5g/wC6f8R+ax8Tu6+kC7tWZR9ruj1mFZcUsrZfSQeHy5qrsRfSFzIxzxPEAxLZIPgVfw+1zabRNuB/28FvSbb4VWu5eYV5jAeA9FpKOLmJ00149Fm5wDIPG3Pqs2G2wbQpnVo+Cr9Fp8AFgiqeHH8+quNrEqaXbLdgm/qVU4Nv6lWfpJjUdPJemY2QnZ09HANjQ+plWjsxk8f8j+ayBiFUVJU7XpY/ZrM097/J35odmMLi6XSTJ7zonwmFe7dUGIQ6Wf2Ozm71Pzlehsu0Z3nxcSr/AG/iqDEKdnSw7Zo5u8yUZs8CLnX7RWV2nX4Lx2ngnaqDDX1NvH4fBezhba36kqvalCeqdjwaH6levox52VwutwlW+1KnYtnCTx+JRuz2jgPmqivB6q07F63iwPBXVOl2lQgk26Be6oHmsM7SaPrD5/BWBj50P4K6TbIx1QBhzeQFpPATzUXby7Y+kY2hgyDkZUz1psHuzZiIHCw9SpCxmLkjgJzX5Ai9/FRhs0dptDHOcB2gLXsJ4NFQAx0ILPJTL6RI+BxhA11uslmKDiD9mT+C5ijtMRA1Agjl+pVaG0R2hbOrQR5GD85U5471sm/XesqtygiLfkvOIxoa3Sei5RuOjiqux6mVkjUu2JtzcjC4xxe51ei6SSaVSASRBs4ODbcgFpcFulgqXfpMdXFNxHa4h5dSa8ahlNkCq+YBAEcC6y2e2sU6KVIOLRVeA9zfeDAHOdl5GGkT1Wo2rtDE4prqWzaQLKY7MO/6bf6Wni7meskyQsyzL1fGy2ZsWvtBzzTd2NFzi2rXIHbVcti1gFmtGnIf1Xnt9lbnYTDBop4enmbEPc0OqSOJe4ZpUT4LBbx0cgbWY1rQAGEYYUw0cIIH5ruMNtLa7mjMcA02me1Pj7rouprTW47pFx+xNs4+pjOyq/RHUmiajqIrZmyDlHeJAcTFuUrsFRpd8trjC4DEVpgspuy/fcMrB/kWr5q2TXFNpOemzhPeqPdHGARCnP2obrYzaLadGgWtojvPl0Fz9G2jRonzd0C5DZ3sPxbYDsRSY0+9kknyhrZPmEvmmbNo6qbQl4dBqEaOrtApjqGaHzCzcJg8RjagZSbWxEaDKW0m+FNpgDqXNniFM2xvY3g6JDquau7m8wPQH8V2mB2dToMyUmNY0cGgAf7qS1eMRFu/7Fq7y1+Kqik1vusYGOeOcQMlM9QHHqpI2BuPhMEc1GkO041H9+qeffdceULfIr6vgiIgLW7YwWYB7bubw5jjFiZ8FskQcbWM3BHSO8f9WaPJixMRQabO7jjxEtB8nd5x8GhbfbuBNIh7B3JJygGAddJFitTQxINiRm6SB6UwCfN8LWOWmLGNVpVKLuY5/rTzWZhNrDRw5Xi4g3+Fkp5j90HQZY8cjCGt/wDserT8G2qHOaMsauB/htiPeeQBP3QR4rrMtsWNvT2i0+F/9rr0RI1N/OFzvZ1KZGYEjUHmOY5rJw+0o1PD8FpNtw2pzM31V1rrWJ4rX0ce3mDrYjiY4/rRVNUHgIvz/DzUGf2zhyNgvQxZNiIPMLBZiRFh01BK8HEBom5g6aaa24/7KK2ja3U/PRXKdQceRvGq1oxA5Rz4H9SQr2HqtNpg8JjQDmCg2HayqUwJseM/h8lgvrsNwQRx8pExx4qoxDQbTB0uL+HxU0u2UXkwTYyePCenT59F5fUix8Zv6K1TqSQTIGp6G6vZ+RIifOI56oAfqCdeWvBW6tWwIcbHhx/JXGtGtgTITsh+AtzQGvt8Zm3pyVitiCG6Hrf1V5tDlGka8yjmiTmIkH5X18EEebz+0g0qhZRZJbIkzHwE8uS5s7+Yx+hpDyf/ALqQt5dyKWJJc05KoBIcBOYCRBA1sNdVxuL2RiMLZzAW8XC8DrZzgp19jVt3sxPGoJ6CP/KmvX74YofXBvpNMf8A5atrhdnPqNBApnwGb5AfFZDtjWu5rY5QI8SHOj4Jf6I0Y3xrTmcCeEgtPXn+KyMLjWvq08RRntmjLVpuA/jMIIdlEwSQTYHw0C2Oy9nilVL2A4kut3WGGj77u6fJdTh6LXgGpTDZF2jLmHGJbxt81jVNtBT2hg67gWVBTebZas0ni8RmmD4Ss3H7s1codTcQ4aTcGeRWHtbZzJzNguNszS3vgTd7DM8dQVg0armGKdJrTzpuqUj6UnZZ9FLjMvYeLtTF16QiqwzxI0jmeS9YLbk/Y83A/JZ7Nl18WINKpVb/AFvdkB6tdULXea6jA7tYkMAccPTtHdYSR5AhunL4rNxm1m/pwv7TY5xNbs6s8CzMBHIGVlV9/wB9OmKVGiWAWblplg8g38IUgUN1rfxKr3fdimP9KzcJu/QpHM2k3N9p0vd/k6Sk68a0i/AV8fXu2jVcfuBjf8nOnXouq2ZufiakOxVYMbb+HSJJ8HVHfgu3RNLqMfA4CnRZlptDW9OJ5k8SshEVUREQEREBERAREQEREFutRD2lrhIKjzH4Psaj2E+6ZbImWm46eqkdabePYX0hocyBVb7pJgEcWujhqg5FuOGTvQY+24tpt/tbd3isnBVTWGbMCxuj6gyUWf8Ax0vrnqVc2duLWLv4zqeQaAS/4EAHznwXV4TYlKnBjM4aF5mPuj3W+QCnZ01GB2KHGYe4O9+rWJzPGoFNn1W9SB0nVZOM3Spvu2Wn1H5/Fb1FvlU4xxVbdmszQZh/SZ+BusCtTcz32ub4gj5qRFQiVr8lZ4I3ZUPMW8j4q4cZAgkxfrrb9eK7utsyk/3qbT5BYdTdfDnRkeDnfiVr8kThXMfSgRHd0aARMiJnU9V6ZiACOE8Zi88/BbXaW7VCmwuLqnIAES4nQCRqudGzifrwRwbcAdXOI+QVllZ1WwftkDRwEWF/6jy6Tr+KozbLCIMRe/nqBEcj0XJ7Q2oaFTMW06lIcnPYSeIB4+iz9lbVpbQLqWGw0VGiS4ulrRe86zItKdL26SntMCSNQYk/3GPAEL0NrQAQQZItF7ib+Nz5HksGnuxX4sJ8S0/MqrN3MT9iB5fmpvFdVtmbUkiR71hGkiD+ir1TaLSBF+fMWFjfx+C1DN1q5NxpzLfzWX+7NbLEtjiOB06K7x/adsv9oc4AnmLm7reGqtVsbm70gW4cgZJ11i3msYbn1ftNHmfwaqt3KfxqN8gT+Sm8V1Xlu0DrmvqOhPj0cseptQEZYBvqDeeU6luq2LNy+dX0aPzV+nuZTGr3n0H4JyxNZOTq0KYuYE65bDx6rE+jUZnLnMmMx9LeikGluphx9TN94krNo7KpM92mwf2hTlj+jjUf0sQ82Yw+Xjm+azWbExFW4YRMkl0gSZHG51K7xrANAB4KqfkXg47D7kvN6j2jwBcfUwtxhN1KDIkF5/qj5Cy3KLFztWYyPLGACAAANALBekRZaEREBERAREQEREBERAREQEREBERAREQEREBERAREQEREHPbwYsGq2mDJDXOIHCYAPjGYAdSuJ27jyyzoBOjJl3i+BDW+RK6zeSlkxIe3MXOpmA0ZiC03IHhH4zoo02pjAXw0EucbNb3i5xPEj+ZUngLD4LpPGL61O06rqzg2CSSG2F3E6MYOBPLzPSY/Z9up9Bw3fA7ap36kaD7LB0aLeq1e4e4jqThisUB20Hs6eoog6knjUPE/od6seNQREUUREQEREBERAREQEREBERAREQEREBERAREQERUQVRUVUBERAREQEREBERAREQEREBERAREQc1vFu9VxVXuuaymWhri7M6RJJAYCBx4mOiv7B3NoYU5gC+p9t8SOjQBDR0C3yK7TQiIooiIgIiICIiAiIgIiICIiAiIgIiICIiAiIgIiIP/Z"/>
          <p:cNvSpPr>
            <a:spLocks noChangeAspect="1" noChangeArrowheads="1"/>
          </p:cNvSpPr>
          <p:nvPr/>
        </p:nvSpPr>
        <p:spPr bwMode="auto">
          <a:xfrm>
            <a:off x="155575" y="-1050925"/>
            <a:ext cx="5800725" cy="22002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80" name="AutoShape 8" descr="data:image/jpeg;base64,/9j/4AAQSkZJRgABAQAAAQABAAD/2wCEAAkGBhQREBUUEhQVFRQWFxYVFhgVFxUWFhcXFhYVFRgYFhcXHCceFxkjGhgXHy8gJCcpLCwsGB4xNTAqNSYrLCkBCQoKDgwOGg8PGikkHyQsLCwsLCwsLCwsLCksLCwsLCwsKSwsKSwpLCksLCkpLCwsKSwsLCwsLCwpLCksLCwsKf/AABEIAIoBbQMBIgACEQEDEQH/xAAcAAEAAQUBAQAAAAAAAAAAAAAABwEDBAUGAgj/xABDEAABAwIDBQUEBwcDAwUAAAABAAIRAyEEEjEFBkFRYRMicYGRBzKhsRRCUnLB0fAVFiMzYoKSouHxQ1OyJDRzg8L/xAAYAQEBAQEBAAAAAAAAAAAAAAAAAQIDBP/EACIRAQEAAgMAAgIDAQAAAAAAAAABAhESITEDQRNRImGxMv/aAAwDAQACEQMRAD8AnFFj4/H06FM1KrgxjYzOOgkgX8yFZ2dtyhiB/BrU6n3HAnzAuEGciIgIiICIiAiIgIiICIiAiIgIiICIiAiKhQc7v3vd+zMKK/ZmoO0awgHLAdJJmDy+Kv7qb44faNLtMO+YjOx1nsJ4OHyIkHgVwftu25TfTZhB3nZs7yD7sAgD7156W5qKt0cVicBiBWoPyu0g+5UbN2O+H4XhTZt9Woua3L35o7RpnKOzrM/mUnHvNPMfab19V0qoIiICIiAiIgIiICIiAiIgIiICIiAiIgIiINdvFhBVwlemdHUqjfVhj4r5gwlfK8ajjmZIcGkQdOvFfVtakHNLTo4EHwIhfLWIwlWhiH02kAsc5hkiDlJGhvwKM5O33O9quIw8MrziKMHiDWY0GJzaOHQmfBTFsbblHF0hVoPD2nlqDycNWnoV8t0sRLeLYJa6qwuM8wY4iVvNj7bq4Wox9B/ZuiMwcTTq8g4Gbn+r53U8SZPpdFx+6ftIo4winU/g4iwyONnHmw8fDXxXYK7bEREBERAREQEREBERAREQERa7bW36GDp569QMHDiT0aBclBsVod7966eAoF7iC82pskS4845DiVwO2/bU90twlENBs2pUuf8AAWHmVwlY1MQ5z673VHzL2kkvg8RPDoPgs2pas1O1xVZ1Wp3nuJcZjv8Ahy5eSzWBuSDekTB+1Td+SrDYaM3dP8uoNQfsuXh1UyTAzgQ9vCo3mOq423bKmExNTD4hlRjgyuyTTcDaqwfVdztzU37k77Uto0Zb3KzLVaRs5p0kTq0nj5KCarWkBurT3qTjqw8ufT9WbO2zUw9VmIpOyV6R7zZltRmha4cQRr5Hgt41ZX00i5jdz2iYTGUswqCk8e9TqEBwPT7Q6j4Lat3kwx0r0v8ANv5rpuNNkisU8axwlrmkdCCFdFQc1R6RUBVUBERAREQEREBERAREQEREBERAXz57Ttlhm06005Di14jWHNEuH9wd6r6DUUe2zZEGjie9xoviIAu9kcZku9FrFnLxFtDBOaMoeGyXZGvB+sDcEizvULIp0nUgGPDQ0++KkljustHcJ593z0XrDV4B74cDctquPoM0geiy8B/Db71a51y06tOORawQR/ZKkjltrsRhO8XUHPkX7N7g5wj/ALLxaq2OA73QqR9xfavla2ni3SzQPJmpT4AVBEkdf+By9F1NrHva1uaRnNEB1GBo6th5FRhB+s24iRGis0tkPxNQumk4EuYXF9g0Q7O2plmo2LgkZmxB4q5Yx0mVj6Hw2JbUaHscHNcJDmkEEdCFdUCYXbeI2NWLadRr2t/m03vZleSRdjWmWOggeROllI+7ntXweKAD3fR6n2apAb5VPd9YWdWetbjtEWFT23Qd7tekfCow/Ir07a1Ea1qQ/vZ+aaVfq4hrBLnBo5uIHzXjDY2nUE03seBrlcHR6FQR7VWVauKc816b6OjMtVhDRaBkDiQdZMaieK4uhXfh3h9Cv2bxcOY8tPWS0X8FdVjnH1kigzd725YimMuKpCuBbO2GVDpyGU+gK6Wt7dKMdzC1yf6nUm/Jx+SvGrziTkUR4n24VT/LwrG/fqud8GtHzWoxntex7x3DSpjmynJ9XuI+CcTnE5ovnHE797Qqn/3Vb+whgv0YAtVX2vXqAh9erUI1a6q93wJhOKc30lj94sNQ/m16TDyc9s+mq47eHbmxcSS6tWDnxEs7YujkAGkfBQxQoEiS0iRIlXKFAPaCA7ncRe6mp9pzbDbFTDU3H6NUfVpk+7Up5I6gnjHIDwWpq7VyidMp7rjdwH2TGoXt2AJENAnmZ5iVks2PnHuyNIF7jmnGeJtrKu0XFriPdd3iALG0yOR4ry6o9xbmcZItJvfgtuzAAvLBqJtrA0V1mxriWg8unBbmHW9M8miOz3GIdabzGnNeH7OfmsABztfwH4re1NkF7RlJbeZGpiR87rNbsuQIB1i6e9yG3NfQngiAI49FkCgbd4jxny81sn7KqsLGtuc3eLuAgklZLtmk8h+pS4zfhtoS2oDAcWyeZ89OKzsPtXFUyBTxFVonhUqRHgCsmlhsz3AsLYPdcdHSSCQvbqeZxY0d5ovAsNAprGTel3VaW/OOYbYqr0k5v/KVsqXte2hSHee1/jTaT/phaY7JNzq6CNTzn5rzRwAeA4XEkGeEW4px/UOTrsN7cMX9ajRd5Pb+K2WG9vQBDauGv/Q+/o4KN8Rs7Iyo7QiSMwsPGBovbsD3Z+N+QSSW6OaXcJ7bcG732VWeQcPgVvMF7SsBV0xDWnk8FvzC+fxgnAGfLjKs1sA4FsCZNzpHX5pprm+pMJj6dUTTex45scHfIrJlfKTKj6MvDnNi/dJEXi0LoNl+0vHUdMQ9w5VAHj/VdTjV5Po5FCuC9tmIEdoyk/wlhXU7M9smGfHatfTPTvj4XTjV5RIKLVbL3ow2J/k1mOPKYd/ibrarLQiIgIiIC5L2pYAVdmVudPLVGv1TfToSutXE+17GZNl1Bxe5jNDzzxbT3eKuPqXxB+Drye9kv9plvVZ1OnS1BoA/04p1I+haQD4lYODrgNkvcyObSfMSIVvPTcQTWwzuYq0ao8yabb+qs/7cY6LDsNZzWZHVIa4t/wDU0KkPtE1qbQ+k2TcHXRbffDatWg1lCi2ozKwAPaYY5rmtDmBsmQ3KxoLuObxOLuVVYcS8MGEGagW5sOKsH+JT/mCpoeRHFbzbmAY6tQD3TIfTc0cJIfNxqSTrwXS9dq4926pJp5i5xeM1xq4AON+NiLKy/dmc+RplpykC0kgERPBSVh93T9HdToVCxzabm0y6HlkM7NkGJsI9FvqOxhkEhpNrloGhn6un5Jct9ppCH7pVM4/huhwvOWGEAd22pM9dFa/dpweWkjMbhsXgWJ6ieKm/AbqNptcCc+eo95Li4kZ3ZgGk6ACGjoOqtY/dZrmvyNayo4QHwCbaSDrx9SsY46nq3aFKe6laXS0CCI0kjmVc/ditI7vd5iPkpkr7AY5pYQWk2LmzbnBjiqU9h0mNDYcA1uUEh7jHiePCVvpnVQ7W3fdTFw8y4DujnETCzqG6T4B4+P56qTnYOk2o2GEtIOYwbEdD6LIfsqi97XB5aGklwizp1FxPx+as1KaqMBuxUaYj3uVwPHkr7N13hnuiwMDqpWw+yaBOt78eBV0bCom3nrELX8f7NVEmC3eeKbe2DQ8zmiwmbAc+CuUd0yCS0NbPIC56qVam79EiHAEBzXNJ+qWngr9bZ1G4yjytos/x80caiahsJzGNbVqgvJMWibyGgeCyaG7zgSRJ1GhMSpP/AGbQcWuyNLm2BImJsYniVnYemxokQD5frRameOPkOFqHsNsp/wBINJ1B5aGNeHwQDLi0g8BePitr+74a3KxrgPAmTr581JgpNkWHoNJkD4qrsM03Gv6C1j8sl3ouG0V0dhBps3vOiYEE2AHjaFkjdch8nP3hYSIA5iBYzzUhYfBubOaHX7sDQRABWSaYIghX8mMmpDhUdDYRmGNBOhzcuJCxMXutVL2Ou1jSTA+sbfDVSo1jQNPgqlodBjT9R1Wb8sv0cKjapsYi5YYAJvyE89AsKpshlbK9s2MgjQ6tN9CPyUp2cLtty6dY4Kgot7uUABs2A5j/AJKfl/c6OCNaeyACCG39Z4LziNk9nNRzcoETbKJJAEnqSB5qSKOz6YvxkH0Nh81l1WMcIcARyIBGs6HwHomXyYfUJhf2i07vk3DHczAmJ8FXDbsESWsMSSbQL/PVSWcK0EwIzcRYgKndFoEf8hSfJOrZ2vBGj91zmjITwixv0HK41WJj9hva09nSl4Hu6ZuPrCk4vb9V0EGSGgGYvB8V4rVWzdjjNtOPBL8m/pOCJa+7U1WvcXAtEBojLOhnyI+C8jYFTtLtb2diNbHjJ0UqO2dUI0Y24u4ZiIjgtJtvAUaDX4iu41W0ZeWujKapgNa1vprzCzua8OKMdrUqbC6m1vaPi4YC4gHiYsBbUrTvl82AkRHGx5xKlrdXdl1SiXVSWuqZalaPfc4tBawuP1GtLR4ysnGbnMe4TLxwkgknSJheXjly7/11mtIWZsp09PX5r2/ZZaJB/BTUNz6fuCk0gXnKPgbFYu0PZo0sOQwdQL+MEk8V0tyk67TV2hovfTgz+vFb7ZXtExuG92q8t5OOZv8Aq0V/eHBjKBUEgZnPbpOQsbBi8DMTykidFz+GxrGUmPNI0zmiqwmKb2l0d1huDlOusttaVi/NrqxufHubiU9g+25phuKp5f62XHm03UhbH3mw+KE0arXHlMO9DdfN2M2S45DTpvzVQXtZlJOSbOgCwMLzhMFi6FQPaeycIIOdrR4E5onokzmSdx9TouX9nu1cXXwk4ynleDDXxl7VkAh2XhynQ6hdQtNChb22bZNTEU8M2QKYzk83PFhHRv8A5KaCvmjefajcVtLEP7xbndGTQtacoMi+gHitY/tnK9LdDDVGU5FRjPFgI8dYVobSFMtJxRLpmKWFpEg8xmdcrzVoiMxpNAH1q7nQPKZ8lXAYipUkUm1Xg3d2LW4agBxz1AMxb4keKYd3blG22VvJ9FxAq1RXdTqs7Nz61JjKgA7w7NrTccyfjC6/aT+3LK1Ih8gd5pESLgt5HQx1I0XDUMbTY17XZGtu1zcKGlryY7tfGPNgeTDpN1XYO23YPFNLIqU3x2lKl2nZgk6U8xmoQB71wSdVrJqRL+Ar5AXAiTAjrb0+KzztIxYj/jwstJgNlYrFkONP6NS4GoAapHCGNiLcXHyK3bNyo/6756hsK8sV41Vm0rXvp8OpV+jtIEgx4X4qz+5g/wC6f8R+ax8Tu6+kC7tWZR9ruj1mFZcUsrZfSQeHy5qrsRfSFzIxzxPEAxLZIPgVfw+1zabRNuB/28FvSbb4VWu5eYV5jAeA9FpKOLmJ00149Fm5wDIPG3Pqs2G2wbQpnVo+Cr9Fp8AFgiqeHH8+quNrEqaXbLdgm/qVU4Nv6lWfpJjUdPJemY2QnZ09HANjQ+plWjsxk8f8j+ayBiFUVJU7XpY/ZrM097/J35odmMLi6XSTJ7zonwmFe7dUGIQ6Wf2Ozm71Pzlehsu0Z3nxcSr/AG/iqDEKdnSw7Zo5u8yUZs8CLnX7RWV2nX4Lx2ngnaqDDX1NvH4fBezhba36kqvalCeqdjwaH6levox52VwutwlW+1KnYtnCTx+JRuz2jgPmqivB6q07F63iwPBXVOl2lQgk26Be6oHmsM7SaPrD5/BWBj50P4K6TbIx1QBhzeQFpPATzUXby7Y+kY2hgyDkZUz1psHuzZiIHCw9SpCxmLkjgJzX5Ai9/FRhs0dptDHOcB2gLXsJ4NFQAx0ILPJTL6RI+BxhA11uslmKDiD9mT+C5ijtMRA1Agjl+pVaG0R2hbOrQR5GD85U5471sm/XesqtygiLfkvOIxoa3Sei5RuOjiqux6mVkjUu2JtzcjC4xxe51ei6SSaVSASRBs4ODbcgFpcFulgqXfpMdXFNxHa4h5dSa8ahlNkCq+YBAEcC6y2e2sU6KVIOLRVeA9zfeDAHOdl5GGkT1Wo2rtDE4prqWzaQLKY7MO/6bf6Wni7meskyQsyzL1fGy2ZsWvtBzzTd2NFzi2rXIHbVcti1gFmtGnIf1Xnt9lbnYTDBop4enmbEPc0OqSOJe4ZpUT4LBbx0cgbWY1rQAGEYYUw0cIIH5ruMNtLa7mjMcA02me1Pj7rouprTW47pFx+xNs4+pjOyq/RHUmiajqIrZmyDlHeJAcTFuUrsFRpd8trjC4DEVpgspuy/fcMrB/kWr5q2TXFNpOemzhPeqPdHGARCnP2obrYzaLadGgWtojvPl0Fz9G2jRonzd0C5DZ3sPxbYDsRSY0+9kknyhrZPmEvmmbNo6qbQl4dBqEaOrtApjqGaHzCzcJg8RjagZSbWxEaDKW0m+FNpgDqXNniFM2xvY3g6JDquau7m8wPQH8V2mB2dToMyUmNY0cGgAf7qS1eMRFu/7Fq7y1+Kqik1vusYGOeOcQMlM9QHHqpI2BuPhMEc1GkO041H9+qeffdceULfIr6vgiIgLW7YwWYB7bubw5jjFiZ8FskQcbWM3BHSO8f9WaPJixMRQabO7jjxEtB8nd5x8GhbfbuBNIh7B3JJygGAddJFitTQxINiRm6SB6UwCfN8LWOWmLGNVpVKLuY5/rTzWZhNrDRw5Xi4g3+Fkp5j90HQZY8cjCGt/wDserT8G2qHOaMsauB/htiPeeQBP3QR4rrMtsWNvT2i0+F/9rr0RI1N/OFzvZ1KZGYEjUHmOY5rJw+0o1PD8FpNtw2pzM31V1rrWJ4rX0ce3mDrYjiY4/rRVNUHgIvz/DzUGf2zhyNgvQxZNiIPMLBZiRFh01BK8HEBom5g6aaa24/7KK2ja3U/PRXKdQceRvGq1oxA5Rz4H9SQr2HqtNpg8JjQDmCg2HayqUwJseM/h8lgvrsNwQRx8pExx4qoxDQbTB0uL+HxU0u2UXkwTYyePCenT59F5fUix8Zv6K1TqSQTIGp6G6vZ+RIifOI56oAfqCdeWvBW6tWwIcbHhx/JXGtGtgTITsh+AtzQGvt8Zm3pyVitiCG6Hrf1V5tDlGka8yjmiTmIkH5X18EEebz+0g0qhZRZJbIkzHwE8uS5s7+Yx+hpDyf/ALqQt5dyKWJJc05KoBIcBOYCRBA1sNdVxuL2RiMLZzAW8XC8DrZzgp19jVt3sxPGoJ6CP/KmvX74YofXBvpNMf8A5atrhdnPqNBApnwGb5AfFZDtjWu5rY5QI8SHOj4Jf6I0Y3xrTmcCeEgtPXn+KyMLjWvq08RRntmjLVpuA/jMIIdlEwSQTYHw0C2Oy9nilVL2A4kut3WGGj77u6fJdTh6LXgGpTDZF2jLmHGJbxt81jVNtBT2hg67gWVBTebZas0ni8RmmD4Ss3H7s1codTcQ4aTcGeRWHtbZzJzNguNszS3vgTd7DM8dQVg0armGKdJrTzpuqUj6UnZZ9FLjMvYeLtTF16QiqwzxI0jmeS9YLbk/Y83A/JZ7Nl18WINKpVb/AFvdkB6tdULXea6jA7tYkMAccPTtHdYSR5AhunL4rNxm1m/pwv7TY5xNbs6s8CzMBHIGVlV9/wB9OmKVGiWAWblplg8g38IUgUN1rfxKr3fdimP9KzcJu/QpHM2k3N9p0vd/k6Sk68a0i/AV8fXu2jVcfuBjf8nOnXouq2ZufiakOxVYMbb+HSJJ8HVHfgu3RNLqMfA4CnRZlptDW9OJ5k8SshEVUREQEREBERAREQEREFutRD2lrhIKjzH4Psaj2E+6ZbImWm46eqkdabePYX0hocyBVb7pJgEcWujhqg5FuOGTvQY+24tpt/tbd3isnBVTWGbMCxuj6gyUWf8Ax0vrnqVc2duLWLv4zqeQaAS/4EAHznwXV4TYlKnBjM4aF5mPuj3W+QCnZ01GB2KHGYe4O9+rWJzPGoFNn1W9SB0nVZOM3Spvu2Wn1H5/Fb1FvlU4xxVbdmszQZh/SZ+BusCtTcz32ub4gj5qRFQiVr8lZ4I3ZUPMW8j4q4cZAgkxfrrb9eK7utsyk/3qbT5BYdTdfDnRkeDnfiVr8kThXMfSgRHd0aARMiJnU9V6ZiACOE8Zi88/BbXaW7VCmwuLqnIAES4nQCRqudGzifrwRwbcAdXOI+QVllZ1WwftkDRwEWF/6jy6Tr+KozbLCIMRe/nqBEcj0XJ7Q2oaFTMW06lIcnPYSeIB4+iz9lbVpbQLqWGw0VGiS4ulrRe86zItKdL26SntMCSNQYk/3GPAEL0NrQAQQZItF7ib+Nz5HksGnuxX4sJ8S0/MqrN3MT9iB5fmpvFdVtmbUkiR71hGkiD+ir1TaLSBF+fMWFjfx+C1DN1q5NxpzLfzWX+7NbLEtjiOB06K7x/adsv9oc4AnmLm7reGqtVsbm70gW4cgZJ11i3msYbn1ftNHmfwaqt3KfxqN8gT+Sm8V1Xlu0DrmvqOhPj0cseptQEZYBvqDeeU6luq2LNy+dX0aPzV+nuZTGr3n0H4JyxNZOTq0KYuYE65bDx6rE+jUZnLnMmMx9LeikGluphx9TN94krNo7KpM92mwf2hTlj+jjUf0sQ82Yw+Xjm+azWbExFW4YRMkl0gSZHG51K7xrANAB4KqfkXg47D7kvN6j2jwBcfUwtxhN1KDIkF5/qj5Cy3KLFztWYyPLGACAAANALBekRZaEREBERAREQEREBERAREQEREBERAREQEREBERAREQEREHPbwYsGq2mDJDXOIHCYAPjGYAdSuJ27jyyzoBOjJl3i+BDW+RK6zeSlkxIe3MXOpmA0ZiC03IHhH4zoo02pjAXw0EucbNb3i5xPEj+ZUngLD4LpPGL61O06rqzg2CSSG2F3E6MYOBPLzPSY/Z9up9Bw3fA7ap36kaD7LB0aLeq1e4e4jqThisUB20Hs6eoog6knjUPE/od6seNQREUUREQEREBERAREQEREBERAREQEREBERAREQERUQVRUVUBERAREQEREBERAREQEREBERAREQc1vFu9VxVXuuaymWhri7M6RJJAYCBx4mOiv7B3NoYU5gC+p9t8SOjQBDR0C3yK7TQiIooiIgIiICIiAiIgIiICIiAiIgIiICIiAiIgIiIP/Z"/>
          <p:cNvSpPr>
            <a:spLocks noChangeAspect="1" noChangeArrowheads="1"/>
          </p:cNvSpPr>
          <p:nvPr/>
        </p:nvSpPr>
        <p:spPr bwMode="auto">
          <a:xfrm>
            <a:off x="155575" y="-1050925"/>
            <a:ext cx="5800725" cy="22002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Chinook Salmon aka Kin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914400" y="2209800"/>
            <a:ext cx="5029200" cy="2036827"/>
          </a:xfrm>
          <a:prstGeom prst="rect">
            <a:avLst/>
          </a:prstGeom>
          <a:noFill/>
        </p:spPr>
      </p:pic>
      <p:sp>
        <p:nvSpPr>
          <p:cNvPr id="10" name="Right Arrow 9"/>
          <p:cNvSpPr/>
          <p:nvPr/>
        </p:nvSpPr>
        <p:spPr>
          <a:xfrm rot="5400000">
            <a:off x="1089180" y="1349224"/>
            <a:ext cx="1707839"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t>Clogged Gills</a:t>
            </a:r>
            <a:endParaRPr lang="en-US" sz="1400" dirty="0"/>
          </a:p>
        </p:txBody>
      </p:sp>
      <p:sp>
        <p:nvSpPr>
          <p:cNvPr id="11" name="Right Arrow 10"/>
          <p:cNvSpPr/>
          <p:nvPr/>
        </p:nvSpPr>
        <p:spPr>
          <a:xfrm>
            <a:off x="0" y="4800600"/>
            <a:ext cx="2743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Decreases  oxygen (when it decomposes)</a:t>
            </a:r>
            <a:endParaRPr lang="en-US" sz="1400" dirty="0"/>
          </a:p>
        </p:txBody>
      </p:sp>
      <p:sp>
        <p:nvSpPr>
          <p:cNvPr id="12" name="Right Arrow 11"/>
          <p:cNvSpPr/>
          <p:nvPr/>
        </p:nvSpPr>
        <p:spPr>
          <a:xfrm>
            <a:off x="4419600" y="5410200"/>
            <a:ext cx="23622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Moves fish away from natural spawning range</a:t>
            </a:r>
            <a:endParaRPr lang="en-US" sz="1400" dirty="0"/>
          </a:p>
        </p:txBody>
      </p:sp>
      <p:sp>
        <p:nvSpPr>
          <p:cNvPr id="13" name="Right Arrow 12"/>
          <p:cNvSpPr/>
          <p:nvPr/>
        </p:nvSpPr>
        <p:spPr>
          <a:xfrm>
            <a:off x="6172200" y="1371600"/>
            <a:ext cx="2438400" cy="1025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Blocks out sun’s energy</a:t>
            </a:r>
            <a:endParaRPr lang="en-US" sz="1400" dirty="0"/>
          </a:p>
        </p:txBody>
      </p:sp>
      <p:sp>
        <p:nvSpPr>
          <p:cNvPr id="14" name="Rectangle 13"/>
          <p:cNvSpPr/>
          <p:nvPr/>
        </p:nvSpPr>
        <p:spPr>
          <a:xfrm>
            <a:off x="0" y="0"/>
            <a:ext cx="1479892"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a:t>
            </a:r>
            <a:r>
              <a:rPr lang="en-US" dirty="0" smtClean="0">
                <a:latin typeface="Calibri"/>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Rock Snot</a:t>
            </a:r>
            <a:r>
              <a:rPr lang="en-US" dirty="0" smtClean="0">
                <a:latin typeface="Calibri"/>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 </a:t>
            </a:r>
            <a:endParaRPr lang="en-US" dirty="0"/>
          </a:p>
        </p:txBody>
      </p:sp>
      <p:pic>
        <p:nvPicPr>
          <p:cNvPr id="4100" name="Picture 4" descr="https://encrypted-tbn0.gstatic.com/images?q=tbn:ANd9GcRGFvQcF4o89mY5iPcZFvTt0loEzflkea1yhHitpVGNuBbzkL-2yHLOU7eQ">
            <a:hlinkClick r:id="rId4"/>
          </p:cNvPr>
          <p:cNvPicPr>
            <a:picLocks noChangeAspect="1" noChangeArrowheads="1"/>
          </p:cNvPicPr>
          <p:nvPr/>
        </p:nvPicPr>
        <p:blipFill>
          <a:blip r:embed="rId5" cstate="print"/>
          <a:srcRect/>
          <a:stretch>
            <a:fillRect/>
          </a:stretch>
        </p:blipFill>
        <p:spPr bwMode="auto">
          <a:xfrm>
            <a:off x="6858000" y="5562600"/>
            <a:ext cx="1295400" cy="847725"/>
          </a:xfrm>
          <a:prstGeom prst="ellipse">
            <a:avLst/>
          </a:prstGeom>
          <a:ln>
            <a:noFill/>
          </a:ln>
          <a:effectLst>
            <a:softEdge rad="112500"/>
          </a:effectLst>
        </p:spPr>
      </p:pic>
      <p:sp>
        <p:nvSpPr>
          <p:cNvPr id="16" name="Rectangle 15"/>
          <p:cNvSpPr/>
          <p:nvPr/>
        </p:nvSpPr>
        <p:spPr>
          <a:xfrm>
            <a:off x="0" y="381000"/>
            <a:ext cx="2390398"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(Didymo (Rock Snot)). </a:t>
            </a:r>
            <a:endParaRPr lang="en-US" dirty="0"/>
          </a:p>
        </p:txBody>
      </p:sp>
      <p:pic>
        <p:nvPicPr>
          <p:cNvPr id="4101" name="Picture 5" descr="C:\Users\MaBe00067\AppData\Local\Microsoft\Windows\Temporary Internet Files\Content.IE5\R00MA5GZ\MC900440405[1].png"/>
          <p:cNvPicPr>
            <a:picLocks noChangeAspect="1" noChangeArrowheads="1"/>
          </p:cNvPicPr>
          <p:nvPr/>
        </p:nvPicPr>
        <p:blipFill>
          <a:blip r:embed="rId6" cstate="print"/>
          <a:srcRect/>
          <a:stretch>
            <a:fillRect/>
          </a:stretch>
        </p:blipFill>
        <p:spPr bwMode="auto">
          <a:xfrm>
            <a:off x="7772401" y="0"/>
            <a:ext cx="1371599" cy="1371600"/>
          </a:xfrm>
          <a:prstGeom prst="rect">
            <a:avLst/>
          </a:prstGeom>
          <a:noFill/>
        </p:spPr>
      </p:pic>
      <p:sp>
        <p:nvSpPr>
          <p:cNvPr id="18" name="Rectangle 17"/>
          <p:cNvSpPr/>
          <p:nvPr/>
        </p:nvSpPr>
        <p:spPr>
          <a:xfrm>
            <a:off x="0" y="762000"/>
            <a:ext cx="1845377"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(Invasive plants). </a:t>
            </a:r>
            <a:endParaRPr lang="en-US" dirty="0"/>
          </a:p>
        </p:txBody>
      </p:sp>
      <p:pic>
        <p:nvPicPr>
          <p:cNvPr id="4102" name="Picture 6" descr="C:\Users\MaBe00067\AppData\Local\Microsoft\Windows\Temporary Internet Files\Content.IE5\I6NYWF1P\MC900331922[1].wmf"/>
          <p:cNvPicPr>
            <a:picLocks noChangeAspect="1" noChangeArrowheads="1"/>
          </p:cNvPicPr>
          <p:nvPr/>
        </p:nvPicPr>
        <p:blipFill>
          <a:blip r:embed="rId7" cstate="print"/>
          <a:srcRect/>
          <a:stretch>
            <a:fillRect/>
          </a:stretch>
        </p:blipFill>
        <p:spPr bwMode="auto">
          <a:xfrm>
            <a:off x="4343400" y="4572000"/>
            <a:ext cx="403187" cy="395288"/>
          </a:xfrm>
          <a:prstGeom prst="rect">
            <a:avLst/>
          </a:prstGeom>
          <a:noFill/>
        </p:spPr>
      </p:pic>
      <p:sp>
        <p:nvSpPr>
          <p:cNvPr id="20" name="Right Arrow 19"/>
          <p:cNvSpPr/>
          <p:nvPr/>
        </p:nvSpPr>
        <p:spPr>
          <a:xfrm>
            <a:off x="3124200" y="4572000"/>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Bugs</a:t>
            </a:r>
            <a:endParaRPr lang="en-US" sz="1400" dirty="0"/>
          </a:p>
        </p:txBody>
      </p:sp>
      <p:sp>
        <p:nvSpPr>
          <p:cNvPr id="21" name="Rectangle 20"/>
          <p:cNvSpPr/>
          <p:nvPr/>
        </p:nvSpPr>
        <p:spPr>
          <a:xfrm>
            <a:off x="2057400" y="0"/>
            <a:ext cx="1473480" cy="369332"/>
          </a:xfrm>
          <a:prstGeom prst="rect">
            <a:avLst/>
          </a:prstGeom>
        </p:spPr>
        <p:txBody>
          <a:bodyPr wrap="none">
            <a:spAutoFit/>
          </a:bodyPr>
          <a:lstStyle/>
          <a:p>
            <a:pPr lvl="0" indent="457200" fontAlgn="base">
              <a:spcBef>
                <a:spcPct val="0"/>
              </a:spcBef>
              <a:spcAft>
                <a:spcPct val="0"/>
              </a:spcAft>
            </a:pPr>
            <a:r>
              <a:rPr lang="en-US" dirty="0" smtClean="0">
                <a:latin typeface="Times New Roman" pitchFamily="18" charset="0"/>
                <a:ea typeface="Calibri" pitchFamily="34" charset="0"/>
                <a:cs typeface="Times New Roman" pitchFamily="18" charset="0"/>
              </a:rPr>
              <a:t>(Moore).</a:t>
            </a:r>
            <a:endParaRPr lang="en-US" dirty="0" smtClean="0">
              <a:latin typeface="Arial" pitchFamily="34" charset="0"/>
              <a:cs typeface="Arial" pitchFamily="34" charset="0"/>
            </a:endParaRPr>
          </a:p>
        </p:txBody>
      </p:sp>
      <p:sp>
        <p:nvSpPr>
          <p:cNvPr id="22" name="Right Arrow 21"/>
          <p:cNvSpPr/>
          <p:nvPr/>
        </p:nvSpPr>
        <p:spPr>
          <a:xfrm>
            <a:off x="0" y="2667000"/>
            <a:ext cx="11430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Whirling disease</a:t>
            </a:r>
            <a:endParaRPr lang="en-US" sz="1400" dirty="0"/>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1000" y="1143000"/>
            <a:ext cx="8077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Didymo can survive up to</a:t>
            </a:r>
            <a:r>
              <a:rPr kumimoji="0" lang="en-US" sz="2000" b="1"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 40 </a:t>
            </a: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days out of the water; it does not simply rub off with a cloth .To ensure the didymo is diminished on the cellular level, scientists recommend that your equipment is cleaned with dish detergent or a household bleach then washing  it through roughly in very hot water, of about </a:t>
            </a:r>
            <a:r>
              <a:rPr kumimoji="0" lang="en-US" sz="2000" b="1"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60 °C</a:t>
            </a:r>
            <a:r>
              <a:rPr kumimoji="0" lang="en-US" sz="20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 Extremely cold conditions will also wipe out live didymo cells when the moisture from your boots or waders freezes</a:t>
            </a:r>
            <a:endParaRPr kumimoji="0" lang="en-US" sz="32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Arial" pitchFamily="34" charset="0"/>
            </a:endParaRPr>
          </a:p>
        </p:txBody>
      </p:sp>
      <p:pic>
        <p:nvPicPr>
          <p:cNvPr id="31748" name="Picture 4" descr="File:Didymo signage on Waiau river.jpg">
            <a:hlinkClick r:id="rId2"/>
          </p:cNvPr>
          <p:cNvPicPr>
            <a:picLocks noChangeAspect="1" noChangeArrowheads="1"/>
          </p:cNvPicPr>
          <p:nvPr/>
        </p:nvPicPr>
        <p:blipFill>
          <a:blip r:embed="rId3" cstate="print"/>
          <a:srcRect/>
          <a:stretch>
            <a:fillRect/>
          </a:stretch>
        </p:blipFill>
        <p:spPr bwMode="auto">
          <a:xfrm>
            <a:off x="304800" y="3962400"/>
            <a:ext cx="4114800" cy="2667000"/>
          </a:xfrm>
          <a:prstGeom prst="rect">
            <a:avLst/>
          </a:prstGeom>
          <a:ln>
            <a:noFill/>
          </a:ln>
          <a:effectLst>
            <a:softEdge rad="112500"/>
          </a:effectLst>
        </p:spPr>
      </p:pic>
      <p:sp>
        <p:nvSpPr>
          <p:cNvPr id="4" name="Rectangle 3"/>
          <p:cNvSpPr/>
          <p:nvPr/>
        </p:nvSpPr>
        <p:spPr>
          <a:xfrm>
            <a:off x="0" y="0"/>
            <a:ext cx="1537600"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a:t>
            </a:r>
            <a:r>
              <a:rPr lang="en-US" dirty="0" smtClean="0">
                <a:latin typeface="Calibri"/>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Rock Snot</a:t>
            </a:r>
            <a:r>
              <a:rPr lang="en-US" dirty="0" smtClean="0">
                <a:latin typeface="Calibri"/>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 </a:t>
            </a:r>
            <a:endParaRPr lang="en-US" dirty="0"/>
          </a:p>
        </p:txBody>
      </p:sp>
      <p:sp>
        <p:nvSpPr>
          <p:cNvPr id="5" name="Rectangle 4"/>
          <p:cNvSpPr/>
          <p:nvPr/>
        </p:nvSpPr>
        <p:spPr>
          <a:xfrm>
            <a:off x="1828800" y="0"/>
            <a:ext cx="2736647"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(Didymo/Didymosphenia). </a:t>
            </a:r>
            <a:endParaRPr lang="en-US" dirty="0"/>
          </a:p>
        </p:txBody>
      </p:sp>
      <p:sp>
        <p:nvSpPr>
          <p:cNvPr id="6" name="Rectangle 5"/>
          <p:cNvSpPr/>
          <p:nvPr/>
        </p:nvSpPr>
        <p:spPr>
          <a:xfrm>
            <a:off x="4876800" y="0"/>
            <a:ext cx="1787669"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(Invasive plants).</a:t>
            </a:r>
            <a:endParaRPr lang="en-US" dirty="0"/>
          </a:p>
        </p:txBody>
      </p:sp>
      <p:pic>
        <p:nvPicPr>
          <p:cNvPr id="3074" name="Picture 2" descr="palmolive dish soa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14800" y="3886200"/>
            <a:ext cx="2667000" cy="2667000"/>
          </a:xfrm>
          <a:prstGeom prst="rect">
            <a:avLst/>
          </a:prstGeom>
          <a:noFill/>
        </p:spPr>
      </p:pic>
      <p:pic>
        <p:nvPicPr>
          <p:cNvPr id="3076" name="Picture 4" descr="How To Disinfect Water With Household Bleach To Make It Safe For Drinki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72200" y="4038600"/>
            <a:ext cx="2362199" cy="2362200"/>
          </a:xfrm>
          <a:prstGeom prst="rect">
            <a:avLst/>
          </a:prstGeom>
          <a:noFill/>
        </p:spPr>
      </p:pic>
      <p:sp>
        <p:nvSpPr>
          <p:cNvPr id="9" name="Rectangle 8"/>
          <p:cNvSpPr/>
          <p:nvPr/>
        </p:nvSpPr>
        <p:spPr>
          <a:xfrm>
            <a:off x="1752600" y="685800"/>
            <a:ext cx="5080237" cy="584775"/>
          </a:xfrm>
          <a:prstGeom prst="rect">
            <a:avLst/>
          </a:prstGeom>
        </p:spPr>
        <p:txBody>
          <a:bodyPr wrap="none">
            <a:spAutoFit/>
          </a:bodyPr>
          <a:lstStyle/>
          <a:p>
            <a:r>
              <a:rPr lang="en-US" sz="3200" dirty="0" smtClean="0">
                <a:solidFill>
                  <a:schemeClr val="accent1">
                    <a:lumMod val="75000"/>
                  </a:schemeClr>
                </a:solidFill>
                <a:latin typeface="Arial Rounded MT Bold" pitchFamily="34" charset="0"/>
                <a:ea typeface="Arial Unicode MS" pitchFamily="34" charset="-128"/>
                <a:cs typeface="Arial Unicode MS" pitchFamily="34" charset="-128"/>
              </a:rPr>
              <a:t>How to Clean Equipment</a:t>
            </a:r>
            <a:endParaRPr lang="en-US" sz="3600" dirty="0">
              <a:solidFill>
                <a:schemeClr val="accent1">
                  <a:lumMod val="75000"/>
                </a:schemeClr>
              </a:solidFill>
              <a:latin typeface="Arial Rounded MT Bold" pitchFamily="34" charset="0"/>
              <a:ea typeface="Arial Unicode MS" pitchFamily="34" charset="-128"/>
              <a:cs typeface="Arial Unicode MS" pitchFamily="34" charset="-128"/>
            </a:endParaRPr>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8382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Times New Roman" pitchFamily="18" charset="0"/>
              </a:rPr>
              <a:t>Didymo is not lethal to humans and does not affect us the same way it does aquatic life but it can take a toll on our economy. Hydropower, recreational and occupational fishing and tourism are all affected when didymo blooms It also makes it impractical for swimming in the river in the summer time and to do any other water related activities.</a:t>
            </a:r>
            <a:endParaRPr kumimoji="0" lang="en-US" sz="3600" b="0" i="0" u="none" strike="noStrike" cap="none" normalizeH="0" baseline="0" dirty="0" smtClean="0">
              <a:ln>
                <a:noFill/>
              </a:ln>
              <a:solidFill>
                <a:schemeClr val="accent1">
                  <a:lumMod val="75000"/>
                </a:schemeClr>
              </a:solidFill>
              <a:effectLst/>
              <a:latin typeface="Segoe UI Symbol" pitchFamily="34" charset="0"/>
              <a:ea typeface="Segoe UI Symbol" pitchFamily="34" charset="0"/>
              <a:cs typeface="Arial" pitchFamily="34" charset="0"/>
            </a:endParaRPr>
          </a:p>
        </p:txBody>
      </p:sp>
      <p:pic>
        <p:nvPicPr>
          <p:cNvPr id="38915" name="Picture 3" descr="http://ts1.mm.bing.net/th?id=HN.608047350704309933&amp;w=205&amp;h=145&amp;c=7&amp;rs=1&amp;url=http%3a%2f%2fwww.queensu.ca%2fnews%2farticles%2fqueens-researchers-debunk-argument-invasive-algal-species-rivers-and-lakes&amp;pid=1.7"/>
          <p:cNvPicPr>
            <a:picLocks noChangeAspect="1" noChangeArrowheads="1"/>
          </p:cNvPicPr>
          <p:nvPr/>
        </p:nvPicPr>
        <p:blipFill>
          <a:blip r:embed="rId2" cstate="print"/>
          <a:srcRect/>
          <a:stretch>
            <a:fillRect/>
          </a:stretch>
        </p:blipFill>
        <p:spPr bwMode="auto">
          <a:xfrm>
            <a:off x="685800" y="3352800"/>
            <a:ext cx="7651102" cy="3124200"/>
          </a:xfrm>
          <a:prstGeom prst="rect">
            <a:avLst/>
          </a:prstGeom>
          <a:noFill/>
        </p:spPr>
      </p:pic>
      <p:sp>
        <p:nvSpPr>
          <p:cNvPr id="4" name="Rectangle 3"/>
          <p:cNvSpPr/>
          <p:nvPr/>
        </p:nvSpPr>
        <p:spPr>
          <a:xfrm>
            <a:off x="0" y="0"/>
            <a:ext cx="2736647" cy="369332"/>
          </a:xfrm>
          <a:prstGeom prst="rect">
            <a:avLst/>
          </a:prstGeom>
        </p:spPr>
        <p:txBody>
          <a:bodyPr wrap="none">
            <a:spAutoFit/>
          </a:bodyPr>
          <a:lstStyle/>
          <a:p>
            <a:r>
              <a:rPr lang="en-US" dirty="0" smtClean="0">
                <a:latin typeface="Times New Roman" pitchFamily="18" charset="0"/>
                <a:ea typeface="Calibri" pitchFamily="34" charset="0"/>
                <a:cs typeface="Times New Roman" pitchFamily="18" charset="0"/>
              </a:rPr>
              <a:t>(Didymo/Didymosphenia). </a:t>
            </a:r>
            <a:endParaRPr lang="en-US" dirty="0"/>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685800"/>
            <a:ext cx="3021596" cy="861774"/>
          </a:xfrm>
          <a:prstGeom prst="rect">
            <a:avLst/>
          </a:prstGeom>
        </p:spPr>
        <p:txBody>
          <a:bodyPr wrap="none">
            <a:spAutoFit/>
          </a:bodyPr>
          <a:lstStyle/>
          <a:p>
            <a:r>
              <a:rPr lang="en-US" sz="5000" dirty="0" smtClean="0">
                <a:solidFill>
                  <a:schemeClr val="accent1">
                    <a:lumMod val="75000"/>
                  </a:schemeClr>
                </a:solidFill>
                <a:latin typeface="Arial Rounded MT Bold" pitchFamily="34" charset="0"/>
                <a:ea typeface="Arial Unicode MS" pitchFamily="34" charset="-128"/>
                <a:cs typeface="Arial Unicode MS" pitchFamily="34" charset="-128"/>
              </a:rPr>
              <a:t>Positions</a:t>
            </a:r>
            <a:endParaRPr lang="en-US" sz="5000" dirty="0">
              <a:solidFill>
                <a:schemeClr val="accent1">
                  <a:lumMod val="75000"/>
                </a:schemeClr>
              </a:solidFill>
              <a:latin typeface="Arial Rounded MT Bold" pitchFamily="34" charset="0"/>
              <a:ea typeface="Arial Unicode MS" pitchFamily="34" charset="-128"/>
              <a:cs typeface="Arial Unicode MS" pitchFamily="34" charset="-128"/>
            </a:endParaRPr>
          </a:p>
        </p:txBody>
      </p:sp>
      <p:sp>
        <p:nvSpPr>
          <p:cNvPr id="4" name="TextBox 3"/>
          <p:cNvSpPr txBox="1"/>
          <p:nvPr/>
        </p:nvSpPr>
        <p:spPr>
          <a:xfrm>
            <a:off x="228600" y="1600200"/>
            <a:ext cx="7848600" cy="2954655"/>
          </a:xfrm>
          <a:prstGeom prst="rect">
            <a:avLst/>
          </a:prstGeom>
          <a:noFill/>
        </p:spPr>
        <p:txBody>
          <a:bodyPr wrap="square" rtlCol="0">
            <a:spAutoFit/>
          </a:bodyPr>
          <a:lstStyle/>
          <a:p>
            <a:r>
              <a:rPr lang="en-US" sz="2800" dirty="0" smtClean="0">
                <a:solidFill>
                  <a:schemeClr val="accent1">
                    <a:lumMod val="75000"/>
                  </a:schemeClr>
                </a:solidFill>
                <a:latin typeface="Segoe UI Symbol" pitchFamily="34" charset="0"/>
                <a:ea typeface="Segoe UI Symbol" pitchFamily="34" charset="0"/>
              </a:rPr>
              <a:t>Chase - Research on didymo and didymo extermination protocols should continue.</a:t>
            </a:r>
          </a:p>
          <a:p>
            <a:endParaRPr lang="en-US" sz="2800" dirty="0" smtClean="0">
              <a:solidFill>
                <a:schemeClr val="accent1">
                  <a:lumMod val="75000"/>
                </a:schemeClr>
              </a:solidFill>
              <a:latin typeface="Segoe UI Symbol" pitchFamily="34" charset="0"/>
              <a:ea typeface="Segoe UI Symbol" pitchFamily="34" charset="0"/>
            </a:endParaRPr>
          </a:p>
          <a:p>
            <a:r>
              <a:rPr lang="en-US" sz="2800" dirty="0" smtClean="0">
                <a:solidFill>
                  <a:schemeClr val="accent1">
                    <a:lumMod val="75000"/>
                  </a:schemeClr>
                </a:solidFill>
                <a:latin typeface="Segoe UI Symbol" pitchFamily="34" charset="0"/>
                <a:ea typeface="Segoe UI Symbol" pitchFamily="34" charset="0"/>
              </a:rPr>
              <a:t>Sarah – If global warming is the cause, we should do more things to protect our environment</a:t>
            </a:r>
            <a:r>
              <a:rPr lang="en-US" dirty="0" smtClean="0">
                <a:solidFill>
                  <a:schemeClr val="accent1">
                    <a:lumMod val="75000"/>
                  </a:schemeClr>
                </a:solidFill>
                <a:latin typeface="Segoe UI Symbol" pitchFamily="34" charset="0"/>
                <a:ea typeface="Segoe UI Symbol" pitchFamily="34" charset="0"/>
              </a:rPr>
              <a:t>.</a:t>
            </a:r>
          </a:p>
          <a:p>
            <a:endParaRPr lang="en-US" dirty="0"/>
          </a:p>
        </p:txBody>
      </p:sp>
      <p:pic>
        <p:nvPicPr>
          <p:cNvPr id="1026" name="Picture 2" descr="A rock snot bloom coats the bottom of a stream."/>
          <p:cNvPicPr>
            <a:picLocks noChangeAspect="1" noChangeArrowheads="1"/>
          </p:cNvPicPr>
          <p:nvPr/>
        </p:nvPicPr>
        <p:blipFill>
          <a:blip r:embed="rId2" cstate="print"/>
          <a:srcRect/>
          <a:stretch>
            <a:fillRect/>
          </a:stretch>
        </p:blipFill>
        <p:spPr bwMode="auto">
          <a:xfrm>
            <a:off x="5410200" y="4057650"/>
            <a:ext cx="3733800" cy="2800350"/>
          </a:xfrm>
          <a:prstGeom prst="rect">
            <a:avLst/>
          </a:prstGeom>
          <a:ln>
            <a:noFill/>
          </a:ln>
          <a:effectLst>
            <a:softEdge rad="112500"/>
          </a:effectLst>
        </p:spPr>
      </p:pic>
    </p:spTree>
  </p:cSld>
  <p:clrMapOvr>
    <a:masterClrMapping/>
  </p:clrMapOvr>
  <p:transition spd="slow">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838200"/>
            <a:ext cx="3145413" cy="861774"/>
          </a:xfrm>
          <a:prstGeom prst="rect">
            <a:avLst/>
          </a:prstGeom>
        </p:spPr>
        <p:txBody>
          <a:bodyPr wrap="none">
            <a:spAutoFit/>
          </a:bodyPr>
          <a:lstStyle/>
          <a:p>
            <a:r>
              <a:rPr lang="en-US" sz="5000" dirty="0" smtClean="0">
                <a:solidFill>
                  <a:schemeClr val="accent1">
                    <a:lumMod val="75000"/>
                  </a:schemeClr>
                </a:solidFill>
                <a:latin typeface="Arial Rounded MT Bold" pitchFamily="34" charset="0"/>
                <a:ea typeface="Arial Unicode MS" pitchFamily="34" charset="-128"/>
                <a:cs typeface="Arial Unicode MS" pitchFamily="34" charset="-128"/>
              </a:rPr>
              <a:t>Summary</a:t>
            </a:r>
            <a:endParaRPr lang="en-US" sz="5000" dirty="0">
              <a:solidFill>
                <a:schemeClr val="accent1">
                  <a:lumMod val="75000"/>
                </a:schemeClr>
              </a:solidFill>
              <a:latin typeface="Arial Rounded MT Bold" pitchFamily="34" charset="0"/>
              <a:ea typeface="Arial Unicode MS" pitchFamily="34" charset="-128"/>
              <a:cs typeface="Arial Unicode MS" pitchFamily="34" charset="-128"/>
            </a:endParaRPr>
          </a:p>
        </p:txBody>
      </p:sp>
      <p:sp>
        <p:nvSpPr>
          <p:cNvPr id="5" name="TextBox 4"/>
          <p:cNvSpPr txBox="1"/>
          <p:nvPr/>
        </p:nvSpPr>
        <p:spPr>
          <a:xfrm>
            <a:off x="0" y="1524000"/>
            <a:ext cx="8610600" cy="2308324"/>
          </a:xfrm>
          <a:prstGeom prst="rect">
            <a:avLst/>
          </a:prstGeom>
          <a:noFill/>
        </p:spPr>
        <p:txBody>
          <a:bodyPr wrap="square" rtlCol="0">
            <a:spAutoFit/>
          </a:bodyPr>
          <a:lstStyle/>
          <a:p>
            <a:pPr>
              <a:buFont typeface="Courier New" pitchFamily="49" charset="0"/>
              <a:buChar char="o"/>
            </a:pPr>
            <a:r>
              <a:rPr lang="en-US" dirty="0" smtClean="0">
                <a:solidFill>
                  <a:schemeClr val="accent6">
                    <a:lumMod val="75000"/>
                  </a:schemeClr>
                </a:solidFill>
              </a:rPr>
              <a:t>It is a single-celled algae</a:t>
            </a:r>
          </a:p>
          <a:p>
            <a:pPr>
              <a:buFont typeface="Courier New" pitchFamily="49" charset="0"/>
              <a:buChar char="o"/>
            </a:pPr>
            <a:r>
              <a:rPr lang="en-US" dirty="0" smtClean="0">
                <a:solidFill>
                  <a:schemeClr val="accent6">
                    <a:lumMod val="75000"/>
                  </a:schemeClr>
                </a:solidFill>
              </a:rPr>
              <a:t>Has been spotted in New Brunswick in the Restigouche and Upper Saint John River </a:t>
            </a:r>
          </a:p>
          <a:p>
            <a:pPr>
              <a:buFont typeface="Courier New" pitchFamily="49" charset="0"/>
              <a:buChar char="o"/>
            </a:pPr>
            <a:r>
              <a:rPr lang="en-US" dirty="0" smtClean="0">
                <a:solidFill>
                  <a:schemeClr val="accent6">
                    <a:lumMod val="75000"/>
                  </a:schemeClr>
                </a:solidFill>
              </a:rPr>
              <a:t> Global warming suspected to be the cause</a:t>
            </a:r>
          </a:p>
          <a:p>
            <a:pPr>
              <a:buFont typeface="Courier New" pitchFamily="49" charset="0"/>
              <a:buChar char="o"/>
            </a:pPr>
            <a:r>
              <a:rPr lang="en-US" dirty="0" smtClean="0">
                <a:solidFill>
                  <a:schemeClr val="accent6">
                    <a:lumMod val="75000"/>
                  </a:schemeClr>
                </a:solidFill>
              </a:rPr>
              <a:t>Poses a risk to fish, aquatic plants</a:t>
            </a:r>
          </a:p>
          <a:p>
            <a:pPr>
              <a:buFont typeface="Courier New" pitchFamily="49" charset="0"/>
              <a:buChar char="o"/>
            </a:pPr>
            <a:r>
              <a:rPr lang="en-US" dirty="0" smtClean="0">
                <a:solidFill>
                  <a:schemeClr val="accent6">
                    <a:lumMod val="75000"/>
                  </a:schemeClr>
                </a:solidFill>
              </a:rPr>
              <a:t>Good conditions for whirling disease</a:t>
            </a:r>
          </a:p>
          <a:p>
            <a:pPr>
              <a:buFont typeface="Courier New" pitchFamily="49" charset="0"/>
              <a:buChar char="o"/>
            </a:pPr>
            <a:r>
              <a:rPr lang="en-US" dirty="0" smtClean="0">
                <a:solidFill>
                  <a:schemeClr val="accent6">
                    <a:lumMod val="75000"/>
                  </a:schemeClr>
                </a:solidFill>
              </a:rPr>
              <a:t> Clean equipment with very hot water or very cold temperatures</a:t>
            </a:r>
          </a:p>
          <a:p>
            <a:pPr>
              <a:buFont typeface="Courier New" pitchFamily="49" charset="0"/>
              <a:buChar char="o"/>
            </a:pPr>
            <a:r>
              <a:rPr lang="en-US" dirty="0" smtClean="0">
                <a:solidFill>
                  <a:schemeClr val="accent6">
                    <a:lumMod val="75000"/>
                  </a:schemeClr>
                </a:solidFill>
              </a:rPr>
              <a:t>Takes a toll on the economy</a:t>
            </a:r>
          </a:p>
          <a:p>
            <a:pPr>
              <a:buFont typeface="Courier New" pitchFamily="49" charset="0"/>
              <a:buChar char="o"/>
            </a:pPr>
            <a:endParaRPr lang="en-US" dirty="0">
              <a:solidFill>
                <a:schemeClr val="accent6">
                  <a:lumMod val="75000"/>
                </a:schemeClr>
              </a:solidFill>
            </a:endParaRPr>
          </a:p>
        </p:txBody>
      </p:sp>
      <p:sp>
        <p:nvSpPr>
          <p:cNvPr id="6" name="Rectangle 5"/>
          <p:cNvSpPr/>
          <p:nvPr/>
        </p:nvSpPr>
        <p:spPr>
          <a:xfrm>
            <a:off x="1447800" y="3505200"/>
            <a:ext cx="6400800" cy="461665"/>
          </a:xfrm>
          <a:prstGeom prst="rect">
            <a:avLst/>
          </a:prstGeom>
          <a:noFill/>
        </p:spPr>
        <p:txBody>
          <a:bodyPr wrap="squar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TAKE CARE OF THE ENVIRONMENT!</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1371600"/>
          </a:xfrm>
        </p:spPr>
        <p:txBody>
          <a:bodyPr>
            <a:normAutofit fontScale="90000"/>
          </a:bodyPr>
          <a:lstStyle/>
          <a:p>
            <a:r>
              <a:rPr lang="en-US" dirty="0" smtClean="0"/>
              <a:t> </a:t>
            </a:r>
            <a:br>
              <a:rPr lang="en-US" dirty="0" smtClean="0"/>
            </a:br>
            <a:endParaRPr lang="en-US" dirty="0"/>
          </a:p>
        </p:txBody>
      </p:sp>
      <p:sp>
        <p:nvSpPr>
          <p:cNvPr id="3" name="Content Placeholder 2"/>
          <p:cNvSpPr>
            <a:spLocks noGrp="1"/>
          </p:cNvSpPr>
          <p:nvPr>
            <p:ph idx="1"/>
          </p:nvPr>
        </p:nvSpPr>
        <p:spPr>
          <a:xfrm>
            <a:off x="304800" y="1295400"/>
            <a:ext cx="8229600" cy="4389120"/>
          </a:xfrm>
        </p:spPr>
        <p:txBody>
          <a:bodyPr>
            <a:normAutofit/>
          </a:bodyPr>
          <a:lstStyle/>
          <a:p>
            <a:r>
              <a:rPr lang="en-US" dirty="0" smtClean="0"/>
              <a:t>In New Brunswick we are very famous for our Salmon and a couple things that have been harming our famous friends are Sea lice and Rock snot. We are here to help explain the negative effects of these threats. </a:t>
            </a:r>
            <a:endParaRPr lang="en-US" dirty="0"/>
          </a:p>
        </p:txBody>
      </p:sp>
      <p:pic>
        <p:nvPicPr>
          <p:cNvPr id="6146" name="Picture 2" descr="https://encrypted-tbn1.gstatic.com/images?q=tbn:ANd9GcSE3LGuLGEgTxhEK8ZWZ9vdexk63WFClZ4kh3r9rdnxVFUliEYHmjPjAA">
            <a:hlinkClick r:id="rId2"/>
          </p:cNvPr>
          <p:cNvPicPr>
            <a:picLocks noChangeAspect="1" noChangeArrowheads="1"/>
          </p:cNvPicPr>
          <p:nvPr/>
        </p:nvPicPr>
        <p:blipFill>
          <a:blip r:embed="rId3" cstate="print"/>
          <a:srcRect/>
          <a:stretch>
            <a:fillRect/>
          </a:stretch>
        </p:blipFill>
        <p:spPr bwMode="auto">
          <a:xfrm>
            <a:off x="381000" y="3429000"/>
            <a:ext cx="2903468" cy="2171700"/>
          </a:xfrm>
          <a:prstGeom prst="rect">
            <a:avLst/>
          </a:prstGeom>
          <a:noFill/>
        </p:spPr>
      </p:pic>
      <p:pic>
        <p:nvPicPr>
          <p:cNvPr id="6148" name="Picture 4" descr="https://encrypted-tbn1.gstatic.com/images?q=tbn:ANd9GcRgKOJRglUMQjZ43dsBnFZKzCK-dr3GVJv6Ph2sE9hMFeY6mpQKdvAgsA">
            <a:hlinkClick r:id="rId4"/>
          </p:cNvPr>
          <p:cNvPicPr>
            <a:picLocks noChangeAspect="1" noChangeArrowheads="1"/>
          </p:cNvPicPr>
          <p:nvPr/>
        </p:nvPicPr>
        <p:blipFill>
          <a:blip r:embed="rId5" cstate="print"/>
          <a:srcRect/>
          <a:stretch>
            <a:fillRect/>
          </a:stretch>
        </p:blipFill>
        <p:spPr bwMode="auto">
          <a:xfrm>
            <a:off x="5029200" y="3810000"/>
            <a:ext cx="3305175" cy="2471159"/>
          </a:xfrm>
          <a:prstGeom prst="rect">
            <a:avLst/>
          </a:prstGeom>
          <a:noFill/>
        </p:spPr>
      </p:pic>
      <p:pic>
        <p:nvPicPr>
          <p:cNvPr id="6" name="Picture 2" descr="A rock snot bloom coats the bottom of a stream."/>
          <p:cNvPicPr>
            <a:picLocks noChangeAspect="1" noChangeArrowheads="1"/>
          </p:cNvPicPr>
          <p:nvPr/>
        </p:nvPicPr>
        <p:blipFill>
          <a:blip r:embed="rId6" cstate="print"/>
          <a:srcRect/>
          <a:stretch>
            <a:fillRect/>
          </a:stretch>
        </p:blipFill>
        <p:spPr bwMode="auto">
          <a:xfrm>
            <a:off x="2895600" y="4953000"/>
            <a:ext cx="2540000" cy="1905000"/>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3136357" cy="369332"/>
          </a:xfrm>
          <a:prstGeom prst="rect">
            <a:avLst/>
          </a:prstGeom>
          <a:noFill/>
        </p:spPr>
        <p:txBody>
          <a:bodyPr wrap="square" lIns="91440" tIns="45720" rIns="91440" bIns="45720">
            <a:spAutoFit/>
          </a:bodyPr>
          <a:lstStyle/>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Diatom</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990600" y="3810000"/>
            <a:ext cx="238879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Bleach</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4267200" y="2286000"/>
            <a:ext cx="301717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uhaus 93" pitchFamily="82" charset="0"/>
              </a:rPr>
              <a:t>economy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uhaus 93" pitchFamily="82" charset="0"/>
            </a:endParaRPr>
          </a:p>
        </p:txBody>
      </p:sp>
      <p:sp>
        <p:nvSpPr>
          <p:cNvPr id="6" name="Rectangle 5"/>
          <p:cNvSpPr/>
          <p:nvPr/>
        </p:nvSpPr>
        <p:spPr>
          <a:xfrm>
            <a:off x="4953000" y="4038600"/>
            <a:ext cx="3384260"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Eras Bold ITC" pitchFamily="34" charset="0"/>
              </a:rPr>
              <a:t>photosynthesis</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Eras Bold ITC" pitchFamily="34" charset="0"/>
            </a:endParaRPr>
          </a:p>
        </p:txBody>
      </p:sp>
      <p:sp>
        <p:nvSpPr>
          <p:cNvPr id="7" name="Rectangle 6"/>
          <p:cNvSpPr/>
          <p:nvPr/>
        </p:nvSpPr>
        <p:spPr>
          <a:xfrm>
            <a:off x="5943600" y="1600200"/>
            <a:ext cx="2633996"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latin typeface="Aharoni" pitchFamily="2" charset="-79"/>
                <a:cs typeface="Aharoni" pitchFamily="2" charset="-79"/>
              </a:rPr>
              <a:t>Matapedia</a:t>
            </a:r>
            <a:endParaRPr lang="en-US" sz="3600" b="1" cap="none" spc="0" dirty="0">
              <a:ln w="50800"/>
              <a:solidFill>
                <a:schemeClr val="bg1">
                  <a:shade val="50000"/>
                </a:schemeClr>
              </a:solidFill>
              <a:effectLst/>
              <a:latin typeface="Aharoni" pitchFamily="2" charset="-79"/>
              <a:cs typeface="Aharoni" pitchFamily="2" charset="-79"/>
            </a:endParaRPr>
          </a:p>
        </p:txBody>
      </p:sp>
      <p:sp>
        <p:nvSpPr>
          <p:cNvPr id="8" name="Rectangle 7"/>
          <p:cNvSpPr/>
          <p:nvPr/>
        </p:nvSpPr>
        <p:spPr>
          <a:xfrm>
            <a:off x="3733800" y="5638800"/>
            <a:ext cx="51033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globalwarming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828800" y="3200400"/>
            <a:ext cx="5789662"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Didymosphenia geminata</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304800" y="4876800"/>
            <a:ext cx="384361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Microbes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le 10"/>
          <p:cNvSpPr/>
          <p:nvPr/>
        </p:nvSpPr>
        <p:spPr>
          <a:xfrm>
            <a:off x="0" y="1981200"/>
            <a:ext cx="4158126"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Chlorophyll</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5029200" y="5029200"/>
            <a:ext cx="2055371" cy="523220"/>
          </a:xfrm>
          <a:prstGeom prst="rect">
            <a:avLst/>
          </a:prstGeom>
          <a:noFill/>
        </p:spPr>
        <p:txBody>
          <a:bodyPr wrap="non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equipment</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3" name="Rectangle 12"/>
          <p:cNvSpPr/>
          <p:nvPr/>
        </p:nvSpPr>
        <p:spPr>
          <a:xfrm>
            <a:off x="1219200" y="5934670"/>
            <a:ext cx="156324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Asia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3505200" y="3962400"/>
            <a:ext cx="141417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one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Rectangle 14"/>
          <p:cNvSpPr/>
          <p:nvPr/>
        </p:nvSpPr>
        <p:spPr>
          <a:xfrm>
            <a:off x="2743200" y="1066800"/>
            <a:ext cx="3049354"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oxygen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ectangle 16"/>
          <p:cNvSpPr/>
          <p:nvPr/>
        </p:nvSpPr>
        <p:spPr>
          <a:xfrm>
            <a:off x="7162800" y="4572000"/>
            <a:ext cx="1776704" cy="769441"/>
          </a:xfrm>
          <a:prstGeom prst="rect">
            <a:avLst/>
          </a:prstGeom>
          <a:noFill/>
        </p:spPr>
        <p:txBody>
          <a:bodyPr wrap="none" lIns="91440" tIns="45720" rIns="91440" bIns="45720">
            <a:spAutoFit/>
          </a:bodyPr>
          <a:lstStyle/>
          <a:p>
            <a:pPr algn="ctr"/>
            <a:r>
              <a:rPr 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oadway" pitchFamily="82" charset="0"/>
              </a:rPr>
              <a:t>Stalk</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oadway" pitchFamily="82" charset="0"/>
            </a:endParaRPr>
          </a:p>
        </p:txBody>
      </p:sp>
      <p:sp>
        <p:nvSpPr>
          <p:cNvPr id="18" name="Rectangle 17"/>
          <p:cNvSpPr/>
          <p:nvPr/>
        </p:nvSpPr>
        <p:spPr>
          <a:xfrm>
            <a:off x="7620000" y="2590800"/>
            <a:ext cx="135325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urlz MT" pitchFamily="82" charset="0"/>
              </a:rPr>
              <a:t>Clog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urlz MT" pitchFamily="82" charset="0"/>
            </a:endParaRPr>
          </a:p>
        </p:txBody>
      </p:sp>
      <p:sp>
        <p:nvSpPr>
          <p:cNvPr id="19" name="Rectangle 18"/>
          <p:cNvSpPr/>
          <p:nvPr/>
        </p:nvSpPr>
        <p:spPr>
          <a:xfrm>
            <a:off x="0" y="2971800"/>
            <a:ext cx="1848583"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latin typeface="Forte" pitchFamily="66" charset="0"/>
              </a:rPr>
              <a:t>Bugs</a:t>
            </a:r>
            <a:endParaRPr lang="en-US" sz="5400" b="1" cap="none" spc="150" dirty="0">
              <a:ln w="11430"/>
              <a:solidFill>
                <a:srgbClr val="F8F8F8"/>
              </a:solidFill>
              <a:effectLst>
                <a:outerShdw blurRad="25400" algn="tl" rotWithShape="0">
                  <a:srgbClr val="000000">
                    <a:alpha val="43000"/>
                  </a:srgbClr>
                </a:outerShdw>
              </a:effectLst>
              <a:latin typeface="Forte" pitchFamily="66" charset="0"/>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143000"/>
          </a:xfrm>
        </p:spPr>
        <p:txBody>
          <a:bodyPr/>
          <a:lstStyle/>
          <a:p>
            <a:r>
              <a:rPr lang="en-US" dirty="0"/>
              <a:t>What are sea lice? </a:t>
            </a:r>
          </a:p>
        </p:txBody>
      </p:sp>
      <p:sp>
        <p:nvSpPr>
          <p:cNvPr id="3" name="Content Placeholder 2"/>
          <p:cNvSpPr>
            <a:spLocks noGrp="1"/>
          </p:cNvSpPr>
          <p:nvPr>
            <p:ph idx="1"/>
          </p:nvPr>
        </p:nvSpPr>
        <p:spPr>
          <a:xfrm>
            <a:off x="0" y="883343"/>
            <a:ext cx="8229600" cy="4389120"/>
          </a:xfrm>
        </p:spPr>
        <p:txBody>
          <a:bodyPr/>
          <a:lstStyle/>
          <a:p>
            <a:r>
              <a:rPr lang="en-US" dirty="0"/>
              <a:t>Sea lice are small naturally occurring marine parasites that reside on the bodies of both wild and farmed fish; they attach themselves to the skin, fins, and gills of fish and feed on mucus and </a:t>
            </a:r>
            <a:r>
              <a:rPr lang="en-US" dirty="0" smtClean="0"/>
              <a:t>skin</a:t>
            </a:r>
          </a:p>
          <a:p>
            <a:r>
              <a:rPr lang="en-US" dirty="0">
                <a:solidFill>
                  <a:srgbClr val="7030A0"/>
                </a:solidFill>
              </a:rPr>
              <a:t>The sea lice are benefiting from feeding on the fish but, the fish aren’t because there are always negative side effects to having a sea lice on the fish.</a:t>
            </a:r>
          </a:p>
        </p:txBody>
      </p:sp>
      <p:pic>
        <p:nvPicPr>
          <p:cNvPr id="5" name="Picture 4" descr="qewt.jpg"/>
          <p:cNvPicPr>
            <a:picLocks noChangeAspect="1"/>
          </p:cNvPicPr>
          <p:nvPr/>
        </p:nvPicPr>
        <p:blipFill>
          <a:blip r:embed="rId2" cstate="print"/>
          <a:stretch>
            <a:fillRect/>
          </a:stretch>
        </p:blipFill>
        <p:spPr>
          <a:xfrm>
            <a:off x="5185868" y="3887241"/>
            <a:ext cx="3958132" cy="3720050"/>
          </a:xfrm>
          <a:prstGeom prst="rect">
            <a:avLst/>
          </a:prstGeom>
        </p:spPr>
      </p:pic>
      <p:pic>
        <p:nvPicPr>
          <p:cNvPr id="7" name="Picture 6" descr="3ertet.jpg"/>
          <p:cNvPicPr>
            <a:picLocks noChangeAspect="1"/>
          </p:cNvPicPr>
          <p:nvPr/>
        </p:nvPicPr>
        <p:blipFill>
          <a:blip r:embed="rId3" cstate="print"/>
          <a:stretch>
            <a:fillRect/>
          </a:stretch>
        </p:blipFill>
        <p:spPr>
          <a:xfrm>
            <a:off x="0" y="3700780"/>
            <a:ext cx="4191000" cy="3157220"/>
          </a:xfrm>
          <a:prstGeom prst="rect">
            <a:avLst/>
          </a:prstGeom>
        </p:spPr>
      </p:pic>
      <p:cxnSp>
        <p:nvCxnSpPr>
          <p:cNvPr id="9" name="Straight Arrow Connector 8"/>
          <p:cNvCxnSpPr/>
          <p:nvPr/>
        </p:nvCxnSpPr>
        <p:spPr>
          <a:xfrm>
            <a:off x="2362200" y="41148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2895600" y="5105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819400" y="57150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19200" y="4267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1066800" y="54864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647700" y="57531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1752600" y="62484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1828800" y="60198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1066800" y="63246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1371600" y="5943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0" y="3733800"/>
            <a:ext cx="1371600" cy="646331"/>
          </a:xfrm>
          <a:prstGeom prst="rect">
            <a:avLst/>
          </a:prstGeom>
          <a:noFill/>
        </p:spPr>
        <p:txBody>
          <a:bodyPr wrap="square" rtlCol="0">
            <a:spAutoFit/>
          </a:bodyPr>
          <a:lstStyle/>
          <a:p>
            <a:r>
              <a:rPr lang="en-US" dirty="0" err="1" smtClean="0"/>
              <a:t>Nauplius</a:t>
            </a:r>
            <a:r>
              <a:rPr lang="en-US" dirty="0" smtClean="0"/>
              <a:t> 1&amp;2</a:t>
            </a:r>
            <a:endParaRPr lang="en-US" dirty="0"/>
          </a:p>
        </p:txBody>
      </p:sp>
      <p:sp>
        <p:nvSpPr>
          <p:cNvPr id="29" name="TextBox 28"/>
          <p:cNvSpPr txBox="1"/>
          <p:nvPr/>
        </p:nvSpPr>
        <p:spPr>
          <a:xfrm>
            <a:off x="2514600" y="4038600"/>
            <a:ext cx="1524000" cy="369332"/>
          </a:xfrm>
          <a:prstGeom prst="rect">
            <a:avLst/>
          </a:prstGeom>
          <a:noFill/>
        </p:spPr>
        <p:txBody>
          <a:bodyPr wrap="square" rtlCol="0">
            <a:spAutoFit/>
          </a:bodyPr>
          <a:lstStyle/>
          <a:p>
            <a:r>
              <a:rPr lang="en-US" dirty="0" err="1" smtClean="0"/>
              <a:t>Copepodid</a:t>
            </a:r>
            <a:endParaRPr lang="en-US" dirty="0"/>
          </a:p>
        </p:txBody>
      </p:sp>
      <p:sp>
        <p:nvSpPr>
          <p:cNvPr id="30" name="TextBox 29"/>
          <p:cNvSpPr txBox="1"/>
          <p:nvPr/>
        </p:nvSpPr>
        <p:spPr>
          <a:xfrm>
            <a:off x="3048000" y="5105400"/>
            <a:ext cx="1371600" cy="369332"/>
          </a:xfrm>
          <a:prstGeom prst="rect">
            <a:avLst/>
          </a:prstGeom>
          <a:noFill/>
        </p:spPr>
        <p:txBody>
          <a:bodyPr wrap="square" rtlCol="0">
            <a:spAutoFit/>
          </a:bodyPr>
          <a:lstStyle/>
          <a:p>
            <a:r>
              <a:rPr lang="en-US" dirty="0" err="1" smtClean="0"/>
              <a:t>Chalimus</a:t>
            </a:r>
            <a:r>
              <a:rPr lang="en-US" dirty="0" smtClean="0"/>
              <a:t> 1</a:t>
            </a:r>
            <a:endParaRPr lang="en-US" dirty="0"/>
          </a:p>
        </p:txBody>
      </p:sp>
      <p:sp>
        <p:nvSpPr>
          <p:cNvPr id="31" name="TextBox 30"/>
          <p:cNvSpPr txBox="1"/>
          <p:nvPr/>
        </p:nvSpPr>
        <p:spPr>
          <a:xfrm>
            <a:off x="2286000" y="6488668"/>
            <a:ext cx="1524000" cy="369332"/>
          </a:xfrm>
          <a:prstGeom prst="rect">
            <a:avLst/>
          </a:prstGeom>
          <a:noFill/>
        </p:spPr>
        <p:txBody>
          <a:bodyPr wrap="square" rtlCol="0">
            <a:spAutoFit/>
          </a:bodyPr>
          <a:lstStyle/>
          <a:p>
            <a:r>
              <a:rPr lang="en-US" dirty="0" err="1" smtClean="0"/>
              <a:t>Chalimus</a:t>
            </a:r>
            <a:r>
              <a:rPr lang="en-US" dirty="0" smtClean="0"/>
              <a:t> 2</a:t>
            </a:r>
            <a:endParaRPr lang="en-US" dirty="0"/>
          </a:p>
        </p:txBody>
      </p:sp>
      <p:sp>
        <p:nvSpPr>
          <p:cNvPr id="32" name="TextBox 31"/>
          <p:cNvSpPr txBox="1"/>
          <p:nvPr/>
        </p:nvSpPr>
        <p:spPr>
          <a:xfrm>
            <a:off x="990600" y="5562600"/>
            <a:ext cx="2057400" cy="369332"/>
          </a:xfrm>
          <a:prstGeom prst="rect">
            <a:avLst/>
          </a:prstGeom>
          <a:noFill/>
        </p:spPr>
        <p:txBody>
          <a:bodyPr wrap="square" rtlCol="0">
            <a:spAutoFit/>
          </a:bodyPr>
          <a:lstStyle/>
          <a:p>
            <a:r>
              <a:rPr lang="en-US" dirty="0" smtClean="0"/>
              <a:t>Pre adult 1&amp;2</a:t>
            </a:r>
            <a:endParaRPr lang="en-US" dirty="0"/>
          </a:p>
        </p:txBody>
      </p:sp>
      <p:sp>
        <p:nvSpPr>
          <p:cNvPr id="33" name="TextBox 32"/>
          <p:cNvSpPr txBox="1"/>
          <p:nvPr/>
        </p:nvSpPr>
        <p:spPr>
          <a:xfrm>
            <a:off x="838200" y="4419600"/>
            <a:ext cx="1600200" cy="369332"/>
          </a:xfrm>
          <a:prstGeom prst="rect">
            <a:avLst/>
          </a:prstGeom>
          <a:noFill/>
        </p:spPr>
        <p:txBody>
          <a:bodyPr wrap="square" rtlCol="0">
            <a:spAutoFit/>
          </a:bodyPr>
          <a:lstStyle/>
          <a:p>
            <a:r>
              <a:rPr lang="en-US" dirty="0" smtClean="0"/>
              <a:t>Adult male </a:t>
            </a:r>
            <a:endParaRPr lang="en-US" dirty="0"/>
          </a:p>
        </p:txBody>
      </p:sp>
      <p:sp>
        <p:nvSpPr>
          <p:cNvPr id="34" name="TextBox 33"/>
          <p:cNvSpPr txBox="1"/>
          <p:nvPr/>
        </p:nvSpPr>
        <p:spPr>
          <a:xfrm>
            <a:off x="0" y="4191000"/>
            <a:ext cx="2209800" cy="369332"/>
          </a:xfrm>
          <a:prstGeom prst="rect">
            <a:avLst/>
          </a:prstGeom>
          <a:noFill/>
        </p:spPr>
        <p:txBody>
          <a:bodyPr wrap="square" rtlCol="0">
            <a:spAutoFit/>
          </a:bodyPr>
          <a:lstStyle/>
          <a:p>
            <a:r>
              <a:rPr lang="en-US" dirty="0" smtClean="0"/>
              <a:t>Adult female</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Facts about Sea lice </a:t>
            </a:r>
            <a:endParaRPr lang="en-US" dirty="0"/>
          </a:p>
        </p:txBody>
      </p:sp>
      <p:sp>
        <p:nvSpPr>
          <p:cNvPr id="3" name="Content Placeholder 2"/>
          <p:cNvSpPr>
            <a:spLocks noGrp="1"/>
          </p:cNvSpPr>
          <p:nvPr>
            <p:ph idx="1"/>
          </p:nvPr>
        </p:nvSpPr>
        <p:spPr>
          <a:xfrm>
            <a:off x="0" y="990600"/>
            <a:ext cx="8229600" cy="4389120"/>
          </a:xfrm>
        </p:spPr>
        <p:txBody>
          <a:bodyPr/>
          <a:lstStyle/>
          <a:p>
            <a:r>
              <a:rPr lang="en-US" dirty="0" smtClean="0">
                <a:solidFill>
                  <a:srgbClr val="7030A0"/>
                </a:solidFill>
              </a:rPr>
              <a:t>They grow depending on water temperature </a:t>
            </a:r>
          </a:p>
          <a:p>
            <a:r>
              <a:rPr lang="en-US" dirty="0" smtClean="0"/>
              <a:t>survive up </a:t>
            </a:r>
            <a:r>
              <a:rPr lang="en-US" dirty="0"/>
              <a:t>to 191 days, producing as many as 11 pairs of egg </a:t>
            </a:r>
            <a:r>
              <a:rPr lang="en-US" dirty="0" smtClean="0"/>
              <a:t>strings</a:t>
            </a:r>
          </a:p>
          <a:p>
            <a:r>
              <a:rPr lang="en-US" dirty="0" smtClean="0">
                <a:solidFill>
                  <a:srgbClr val="7030A0"/>
                </a:solidFill>
              </a:rPr>
              <a:t>13 </a:t>
            </a:r>
            <a:r>
              <a:rPr lang="en-US" dirty="0">
                <a:solidFill>
                  <a:srgbClr val="7030A0"/>
                </a:solidFill>
              </a:rPr>
              <a:t>known species of sea </a:t>
            </a:r>
            <a:r>
              <a:rPr lang="en-US" dirty="0" smtClean="0">
                <a:solidFill>
                  <a:srgbClr val="7030A0"/>
                </a:solidFill>
              </a:rPr>
              <a:t>lice</a:t>
            </a:r>
            <a:endParaRPr lang="en-US" dirty="0">
              <a:solidFill>
                <a:srgbClr val="7030A0"/>
              </a:solidFill>
            </a:endParaRPr>
          </a:p>
          <a:p>
            <a:r>
              <a:rPr lang="en-US" dirty="0" smtClean="0"/>
              <a:t>a </a:t>
            </a:r>
            <a:r>
              <a:rPr lang="en-US" dirty="0"/>
              <a:t>couple of lice on a juvenile salmon, can hurt them severely or kill </a:t>
            </a:r>
            <a:r>
              <a:rPr lang="en-US" dirty="0" smtClean="0"/>
              <a:t>them</a:t>
            </a:r>
          </a:p>
          <a:p>
            <a:r>
              <a:rPr lang="en-US" dirty="0" smtClean="0">
                <a:solidFill>
                  <a:srgbClr val="7030A0"/>
                </a:solidFill>
              </a:rPr>
              <a:t>When the infest salmon farms they </a:t>
            </a:r>
            <a:r>
              <a:rPr lang="en-US" dirty="0">
                <a:solidFill>
                  <a:srgbClr val="7030A0"/>
                </a:solidFill>
              </a:rPr>
              <a:t>will come back every year knowing there will be a food source there to feed on</a:t>
            </a:r>
          </a:p>
        </p:txBody>
      </p:sp>
      <p:pic>
        <p:nvPicPr>
          <p:cNvPr id="4" name="Picture 3" descr="wety24qetwe.jpg"/>
          <p:cNvPicPr>
            <a:picLocks noChangeAspect="1"/>
          </p:cNvPicPr>
          <p:nvPr/>
        </p:nvPicPr>
        <p:blipFill>
          <a:blip r:embed="rId2" cstate="print"/>
          <a:stretch>
            <a:fillRect/>
          </a:stretch>
        </p:blipFill>
        <p:spPr>
          <a:xfrm>
            <a:off x="4038601" y="4607122"/>
            <a:ext cx="5105400" cy="2250878"/>
          </a:xfrm>
          <a:prstGeom prst="rect">
            <a:avLst/>
          </a:prstGeom>
        </p:spPr>
      </p:pic>
      <p:pic>
        <p:nvPicPr>
          <p:cNvPr id="5" name="Picture 4" descr="yyrewryt.jpg"/>
          <p:cNvPicPr>
            <a:picLocks noChangeAspect="1"/>
          </p:cNvPicPr>
          <p:nvPr/>
        </p:nvPicPr>
        <p:blipFill>
          <a:blip r:embed="rId3" cstate="print"/>
          <a:stretch>
            <a:fillRect/>
          </a:stretch>
        </p:blipFill>
        <p:spPr>
          <a:xfrm>
            <a:off x="7467600" y="1752600"/>
            <a:ext cx="1676400" cy="1113235"/>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a:t>Is it hurting salmon populations?</a:t>
            </a:r>
            <a:br>
              <a:rPr lang="en-US" dirty="0"/>
            </a:br>
            <a:endParaRPr lang="en-US" dirty="0"/>
          </a:p>
        </p:txBody>
      </p:sp>
      <p:sp>
        <p:nvSpPr>
          <p:cNvPr id="3" name="Content Placeholder 2"/>
          <p:cNvSpPr>
            <a:spLocks noGrp="1"/>
          </p:cNvSpPr>
          <p:nvPr>
            <p:ph idx="1"/>
          </p:nvPr>
        </p:nvSpPr>
        <p:spPr>
          <a:xfrm>
            <a:off x="304800" y="685800"/>
            <a:ext cx="8229600" cy="4389120"/>
          </a:xfrm>
        </p:spPr>
        <p:txBody>
          <a:bodyPr>
            <a:normAutofit/>
          </a:bodyPr>
          <a:lstStyle/>
          <a:p>
            <a:r>
              <a:rPr lang="en-US" dirty="0">
                <a:solidFill>
                  <a:srgbClr val="7030A0"/>
                </a:solidFill>
              </a:rPr>
              <a:t>they will come back every year knowing there will be a food source there to feed </a:t>
            </a:r>
            <a:r>
              <a:rPr lang="en-US" dirty="0" smtClean="0">
                <a:solidFill>
                  <a:srgbClr val="7030A0"/>
                </a:solidFill>
              </a:rPr>
              <a:t>on</a:t>
            </a:r>
          </a:p>
          <a:p>
            <a:r>
              <a:rPr lang="en-US" dirty="0" smtClean="0"/>
              <a:t>can </a:t>
            </a:r>
            <a:r>
              <a:rPr lang="en-US" dirty="0"/>
              <a:t>cause serious fin damage, skin erosion, constant bleeding, and deep open wounds creating a pathway for other </a:t>
            </a:r>
            <a:r>
              <a:rPr lang="en-US" dirty="0" smtClean="0"/>
              <a:t>pathogens</a:t>
            </a:r>
          </a:p>
          <a:p>
            <a:r>
              <a:rPr lang="en-US" dirty="0"/>
              <a:t> </a:t>
            </a:r>
            <a:r>
              <a:rPr lang="en-US" dirty="0">
                <a:solidFill>
                  <a:srgbClr val="7030A0"/>
                </a:solidFill>
              </a:rPr>
              <a:t>Fish affected with lice can get extremely stressed, and this stress can even kill the fish. </a:t>
            </a:r>
            <a:endParaRPr lang="en-US" dirty="0" smtClean="0">
              <a:solidFill>
                <a:srgbClr val="7030A0"/>
              </a:solidFill>
            </a:endParaRPr>
          </a:p>
          <a:p>
            <a:r>
              <a:rPr lang="en-US" dirty="0"/>
              <a:t>carry diseases between farmed and wild </a:t>
            </a:r>
            <a:r>
              <a:rPr lang="en-US" dirty="0" smtClean="0"/>
              <a:t>salmon</a:t>
            </a:r>
          </a:p>
          <a:p>
            <a:r>
              <a:rPr lang="en-US" dirty="0"/>
              <a:t> ‘spill over’ ‘spillback.’</a:t>
            </a:r>
          </a:p>
          <a:p>
            <a:endParaRPr lang="en-US" dirty="0" smtClean="0"/>
          </a:p>
          <a:p>
            <a:endParaRPr lang="en-US" dirty="0"/>
          </a:p>
        </p:txBody>
      </p:sp>
      <p:pic>
        <p:nvPicPr>
          <p:cNvPr id="4" name="Picture 3" descr="arawrttqt.jpg"/>
          <p:cNvPicPr>
            <a:picLocks noChangeAspect="1"/>
          </p:cNvPicPr>
          <p:nvPr/>
        </p:nvPicPr>
        <p:blipFill>
          <a:blip r:embed="rId2" cstate="print"/>
          <a:stretch>
            <a:fillRect/>
          </a:stretch>
        </p:blipFill>
        <p:spPr>
          <a:xfrm>
            <a:off x="1" y="4984992"/>
            <a:ext cx="2133599" cy="1873007"/>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457200" y="990600"/>
            <a:ext cx="7924800" cy="3124200"/>
          </a:xfrm>
        </p:spPr>
        <p:txBody>
          <a:bodyPr>
            <a:normAutofit fontScale="70000" lnSpcReduction="20000"/>
          </a:bodyPr>
          <a:lstStyle/>
          <a:p>
            <a:pPr marL="0" indent="0">
              <a:buNone/>
            </a:pPr>
            <a:endParaRPr lang="en-US" dirty="0"/>
          </a:p>
          <a:p>
            <a:r>
              <a:rPr lang="en-US" dirty="0" smtClean="0">
                <a:solidFill>
                  <a:srgbClr val="7030A0"/>
                </a:solidFill>
              </a:rPr>
              <a:t>The </a:t>
            </a:r>
            <a:r>
              <a:rPr lang="en-US" dirty="0">
                <a:solidFill>
                  <a:srgbClr val="7030A0"/>
                </a:solidFill>
              </a:rPr>
              <a:t>ACFFA industry has invested over $2 million dollars in a collaborative pilot project to lease and investigate the use of boats for the delivery of sea lice bath treatments – a green technology that reduces the amount of product required for treatments for the sea lice by 65 per cent. </a:t>
            </a:r>
          </a:p>
          <a:p>
            <a:pPr marL="0" indent="0">
              <a:buNone/>
            </a:pPr>
            <a:endParaRPr lang="en-US" dirty="0" smtClean="0"/>
          </a:p>
          <a:p>
            <a:r>
              <a:rPr lang="en-US" dirty="0" smtClean="0"/>
              <a:t>Many </a:t>
            </a:r>
            <a:r>
              <a:rPr lang="en-US" dirty="0"/>
              <a:t>are exposed to sea lice during their journey because fish farms are typically located in sheltered waters along wild salmon migration </a:t>
            </a:r>
            <a:r>
              <a:rPr lang="en-US" dirty="0" smtClean="0"/>
              <a:t>routes</a:t>
            </a:r>
          </a:p>
          <a:p>
            <a:pPr marL="0" indent="0">
              <a:buNone/>
            </a:pPr>
            <a:endParaRPr lang="en-US" dirty="0" smtClean="0"/>
          </a:p>
          <a:p>
            <a:r>
              <a:rPr lang="en-US" dirty="0" smtClean="0">
                <a:solidFill>
                  <a:srgbClr val="7030A0"/>
                </a:solidFill>
              </a:rPr>
              <a:t>Male sea lice are known to take the risk to find a different food source.</a:t>
            </a:r>
          </a:p>
          <a:p>
            <a:endParaRPr lang="en-US" dirty="0"/>
          </a:p>
        </p:txBody>
      </p:sp>
      <p:pic>
        <p:nvPicPr>
          <p:cNvPr id="4" name="Picture 3" descr="yea5uye3ueu.jpg"/>
          <p:cNvPicPr>
            <a:picLocks noChangeAspect="1"/>
          </p:cNvPicPr>
          <p:nvPr/>
        </p:nvPicPr>
        <p:blipFill>
          <a:blip r:embed="rId2" cstate="print"/>
          <a:stretch>
            <a:fillRect/>
          </a:stretch>
        </p:blipFill>
        <p:spPr>
          <a:xfrm>
            <a:off x="0" y="4114800"/>
            <a:ext cx="3184071" cy="2743200"/>
          </a:xfrm>
          <a:prstGeom prst="rect">
            <a:avLst/>
          </a:prstGeom>
        </p:spPr>
      </p:pic>
      <p:pic>
        <p:nvPicPr>
          <p:cNvPr id="13314" name="Picture 2" descr="https://encrypted-tbn3.gstatic.com/images?q=tbn:ANd9GcShLQ0QXQ8hvRyqT_XMWNkzC4zteHPv1xbe89FLjvmMC86fsHwIOKHbd5A">
            <a:hlinkClick r:id="rId3"/>
          </p:cNvPr>
          <p:cNvPicPr>
            <a:picLocks noChangeAspect="1" noChangeArrowheads="1"/>
          </p:cNvPicPr>
          <p:nvPr/>
        </p:nvPicPr>
        <p:blipFill>
          <a:blip r:embed="rId4" cstate="print"/>
          <a:srcRect/>
          <a:stretch>
            <a:fillRect/>
          </a:stretch>
        </p:blipFill>
        <p:spPr bwMode="auto">
          <a:xfrm>
            <a:off x="3200400" y="4410075"/>
            <a:ext cx="3717219" cy="2447925"/>
          </a:xfrm>
          <a:prstGeom prst="rect">
            <a:avLst/>
          </a:prstGeom>
          <a:noFill/>
        </p:spPr>
      </p:pic>
      <p:pic>
        <p:nvPicPr>
          <p:cNvPr id="13316" name="Picture 4" descr="https://encrypted-tbn2.gstatic.com/images?q=tbn:ANd9GcRP3nRze9x48VLHYbOlGJ7dLVIAS0b7-YlcWzsF4fnwKT55wRSIb9FuRpSC">
            <a:hlinkClick r:id="rId5"/>
          </p:cNvPr>
          <p:cNvPicPr>
            <a:picLocks noChangeAspect="1" noChangeArrowheads="1"/>
          </p:cNvPicPr>
          <p:nvPr/>
        </p:nvPicPr>
        <p:blipFill>
          <a:blip r:embed="rId6" cstate="print"/>
          <a:srcRect/>
          <a:stretch>
            <a:fillRect/>
          </a:stretch>
        </p:blipFill>
        <p:spPr bwMode="auto">
          <a:xfrm>
            <a:off x="5939204" y="3733800"/>
            <a:ext cx="3204796" cy="2397835"/>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fade">
                                      <p:cBhvr>
                                        <p:cTn id="1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a:solidFill>
                  <a:srgbClr val="7030A0"/>
                </a:solidFill>
              </a:rPr>
              <a:t>In conclusion sea lice can be dangerous and there is a lot of negative effects as to positive affects because there really are no positive affects to sea lice. </a:t>
            </a:r>
            <a:endParaRPr lang="en-US" dirty="0" smtClean="0">
              <a:solidFill>
                <a:srgbClr val="7030A0"/>
              </a:solidFill>
            </a:endParaRPr>
          </a:p>
          <a:p>
            <a:r>
              <a:rPr lang="en-US" dirty="0" smtClean="0"/>
              <a:t>I believe that it is a big problem in salmon farming and more </a:t>
            </a:r>
            <a:r>
              <a:rPr lang="en-US" dirty="0" err="1" smtClean="0"/>
              <a:t>reasearch</a:t>
            </a:r>
            <a:r>
              <a:rPr lang="en-US" dirty="0" smtClean="0"/>
              <a:t> should be put into a better solution for the farms. </a:t>
            </a:r>
            <a:endParaRPr lang="en-US" dirty="0"/>
          </a:p>
        </p:txBody>
      </p:sp>
      <p:pic>
        <p:nvPicPr>
          <p:cNvPr id="4" name="Picture 3" descr="wrywyrw4y.jpg"/>
          <p:cNvPicPr>
            <a:picLocks noChangeAspect="1"/>
          </p:cNvPicPr>
          <p:nvPr/>
        </p:nvPicPr>
        <p:blipFill>
          <a:blip r:embed="rId2" cstate="print"/>
          <a:stretch>
            <a:fillRect/>
          </a:stretch>
        </p:blipFill>
        <p:spPr>
          <a:xfrm>
            <a:off x="-1" y="4572001"/>
            <a:ext cx="3429001" cy="2286000"/>
          </a:xfrm>
          <a:prstGeom prst="rect">
            <a:avLst/>
          </a:prstGeom>
        </p:spPr>
      </p:pic>
    </p:spTree>
    <p:extLst>
      <p:ext uri="{BB962C8B-B14F-4D97-AF65-F5344CB8AC3E}">
        <p14:creationId xmlns:p14="http://schemas.microsoft.com/office/powerpoint/2010/main" val="5309677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tjosephpost.com/wp-content/uploads/2013/08/Rock-Snot.jpg"/>
          <p:cNvPicPr>
            <a:picLocks noChangeAspect="1" noChangeArrowheads="1"/>
          </p:cNvPicPr>
          <p:nvPr/>
        </p:nvPicPr>
        <p:blipFill>
          <a:blip r:embed="rId2" cstate="print"/>
          <a:srcRect/>
          <a:stretch>
            <a:fillRect/>
          </a:stretch>
        </p:blipFill>
        <p:spPr bwMode="auto">
          <a:xfrm>
            <a:off x="0" y="-174469"/>
            <a:ext cx="9144000" cy="7032470"/>
          </a:xfrm>
          <a:prstGeom prst="rect">
            <a:avLst/>
          </a:prstGeom>
          <a:noFill/>
        </p:spPr>
      </p:pic>
      <p:sp>
        <p:nvSpPr>
          <p:cNvPr id="5" name="Rectangle 4"/>
          <p:cNvSpPr/>
          <p:nvPr/>
        </p:nvSpPr>
        <p:spPr>
          <a:xfrm>
            <a:off x="0" y="-228600"/>
            <a:ext cx="9144000" cy="7086600"/>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219200"/>
            <a:ext cx="8305800" cy="1143000"/>
          </a:xfrm>
        </p:spPr>
        <p:txBody>
          <a:bodyPr>
            <a:noAutofit/>
          </a:bodyPr>
          <a:lstStyle/>
          <a:p>
            <a:r>
              <a:rPr lang="en-US" sz="3200" b="1" i="1" dirty="0" smtClean="0"/>
              <a:t>Didymosphenia geminata</a:t>
            </a:r>
            <a:r>
              <a:rPr lang="en-US" sz="4000" b="1" i="1" dirty="0" smtClean="0"/>
              <a:t/>
            </a:r>
            <a:br>
              <a:rPr lang="en-US" sz="4000" b="1" i="1" dirty="0" smtClean="0"/>
            </a:br>
            <a:endParaRPr lang="en-US" sz="4000" dirty="0"/>
          </a:p>
        </p:txBody>
      </p:sp>
      <p:sp>
        <p:nvSpPr>
          <p:cNvPr id="6" name="TextBox 5"/>
          <p:cNvSpPr txBox="1"/>
          <p:nvPr/>
        </p:nvSpPr>
        <p:spPr>
          <a:xfrm>
            <a:off x="457200" y="228600"/>
            <a:ext cx="5257800" cy="830997"/>
          </a:xfrm>
          <a:prstGeom prst="rect">
            <a:avLst/>
          </a:prstGeom>
          <a:noFill/>
        </p:spPr>
        <p:txBody>
          <a:bodyPr wrap="square" rtlCol="0">
            <a:spAutoFit/>
          </a:bodyPr>
          <a:lstStyle/>
          <a:p>
            <a:r>
              <a:rPr lang="en-US" sz="4800" b="1" i="1" dirty="0" smtClean="0">
                <a:latin typeface="+mj-lt"/>
              </a:rPr>
              <a:t>Rock Snot</a:t>
            </a:r>
            <a:endParaRPr lang="en-US" sz="4800" b="1" i="1" dirty="0">
              <a:latin typeface="+mj-lt"/>
            </a:endParaRPr>
          </a:p>
        </p:txBody>
      </p:sp>
      <p:sp>
        <p:nvSpPr>
          <p:cNvPr id="7" name="TextBox 6"/>
          <p:cNvSpPr txBox="1"/>
          <p:nvPr/>
        </p:nvSpPr>
        <p:spPr>
          <a:xfrm>
            <a:off x="5867400" y="6019800"/>
            <a:ext cx="2895600" cy="461665"/>
          </a:xfrm>
          <a:prstGeom prst="rect">
            <a:avLst/>
          </a:prstGeom>
          <a:noFill/>
        </p:spPr>
        <p:txBody>
          <a:bodyPr wrap="square" rtlCol="0">
            <a:spAutoFit/>
          </a:bodyPr>
          <a:lstStyle/>
          <a:p>
            <a:r>
              <a:rPr lang="en-US" sz="2400" b="1" i="1" dirty="0" smtClean="0">
                <a:solidFill>
                  <a:schemeClr val="accent2">
                    <a:lumMod val="50000"/>
                  </a:schemeClr>
                </a:solidFill>
                <a:latin typeface="+mj-lt"/>
              </a:rPr>
              <a:t>Sarah and Chase</a:t>
            </a:r>
            <a:endParaRPr lang="en-US" sz="2400" b="1" i="1" dirty="0">
              <a:solidFill>
                <a:schemeClr val="accent2">
                  <a:lumMod val="50000"/>
                </a:schemeClr>
              </a:solidFill>
              <a:latin typeface="+mj-lt"/>
            </a:endParaRPr>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305800" cy="4876800"/>
          </a:xfrm>
        </p:spPr>
        <p:txBody>
          <a:bodyPr>
            <a:normAutofit/>
          </a:bodyPr>
          <a:lstStyle/>
          <a:p>
            <a:r>
              <a:rPr lang="en-US" dirty="0" smtClean="0"/>
              <a:t>Didymo can have dangerous effects on our water systems, what scientists are trying to do is figure out the actual cause for these blooms and find a solution…… </a:t>
            </a:r>
            <a:endParaRPr lang="en-US" dirty="0"/>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774</TotalTime>
  <Words>1053</Words>
  <Application>Microsoft Office PowerPoint</Application>
  <PresentationFormat>On-screen Show (4:3)</PresentationFormat>
  <Paragraphs>116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Sea Lice </vt:lpstr>
      <vt:lpstr>  </vt:lpstr>
      <vt:lpstr>What are sea lice? </vt:lpstr>
      <vt:lpstr>Facts about Sea lice </vt:lpstr>
      <vt:lpstr>Is it hurting salmon populations? </vt:lpstr>
      <vt:lpstr>continued</vt:lpstr>
      <vt:lpstr>Conclusion </vt:lpstr>
      <vt:lpstr>Didymosphenia geminata </vt:lpstr>
      <vt:lpstr>Didymo can have dangerous effects on our water systems, what scientists are trying to do is figure out the actual cause for these blooms and find a solution…… </vt:lpstr>
      <vt:lpstr>   What is didymo?</vt:lpstr>
      <vt:lpstr>Background Information</vt:lpstr>
      <vt:lpstr>PowerPoint Presentation</vt:lpstr>
      <vt:lpstr>Cause of the blooms?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Lice</dc:title>
  <dc:creator>EmDa00062</dc:creator>
  <cp:lastModifiedBy>Hallihan, Ashley (ASD-N)</cp:lastModifiedBy>
  <cp:revision>78</cp:revision>
  <dcterms:created xsi:type="dcterms:W3CDTF">2014-05-21T16:00:29Z</dcterms:created>
  <dcterms:modified xsi:type="dcterms:W3CDTF">2014-05-27T16:43:05Z</dcterms:modified>
</cp:coreProperties>
</file>