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66" autoAdjust="0"/>
    <p:restoredTop sz="94660"/>
  </p:normalViewPr>
  <p:slideViewPr>
    <p:cSldViewPr>
      <p:cViewPr>
        <p:scale>
          <a:sx n="54" d="100"/>
          <a:sy n="54" d="100"/>
        </p:scale>
        <p:origin x="-1306" y="11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63998B5-83BD-4C38-809E-C8ADAE8AD8C7}" type="datetimeFigureOut">
              <a:rPr lang="en-CA" smtClean="0"/>
              <a:pPr/>
              <a:t>2016-01-23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3E4EB4-B689-4AFC-8BEA-1BDD4485FD17}"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63998B5-83BD-4C38-809E-C8ADAE8AD8C7}" type="datetimeFigureOut">
              <a:rPr lang="en-CA" smtClean="0"/>
              <a:pPr/>
              <a:t>2016-01-23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3E4EB4-B689-4AFC-8BEA-1BDD4485FD17}"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63998B5-83BD-4C38-809E-C8ADAE8AD8C7}" type="datetimeFigureOut">
              <a:rPr lang="en-CA" smtClean="0"/>
              <a:pPr/>
              <a:t>2016-01-23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3E4EB4-B689-4AFC-8BEA-1BDD4485FD17}"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63998B5-83BD-4C38-809E-C8ADAE8AD8C7}" type="datetimeFigureOut">
              <a:rPr lang="en-CA" smtClean="0"/>
              <a:pPr/>
              <a:t>2016-01-23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3E4EB4-B689-4AFC-8BEA-1BDD4485FD17}"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3998B5-83BD-4C38-809E-C8ADAE8AD8C7}" type="datetimeFigureOut">
              <a:rPr lang="en-CA" smtClean="0"/>
              <a:pPr/>
              <a:t>2016-01-23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3E4EB4-B689-4AFC-8BEA-1BDD4485FD17}"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63998B5-83BD-4C38-809E-C8ADAE8AD8C7}" type="datetimeFigureOut">
              <a:rPr lang="en-CA" smtClean="0"/>
              <a:pPr/>
              <a:t>2016-01-23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F3E4EB4-B689-4AFC-8BEA-1BDD4485FD17}"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63998B5-83BD-4C38-809E-C8ADAE8AD8C7}" type="datetimeFigureOut">
              <a:rPr lang="en-CA" smtClean="0"/>
              <a:pPr/>
              <a:t>2016-01-23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F3E4EB4-B689-4AFC-8BEA-1BDD4485FD17}"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63998B5-83BD-4C38-809E-C8ADAE8AD8C7}" type="datetimeFigureOut">
              <a:rPr lang="en-CA" smtClean="0"/>
              <a:pPr/>
              <a:t>2016-01-23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F3E4EB4-B689-4AFC-8BEA-1BDD4485FD17}"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998B5-83BD-4C38-809E-C8ADAE8AD8C7}" type="datetimeFigureOut">
              <a:rPr lang="en-CA" smtClean="0"/>
              <a:pPr/>
              <a:t>2016-01-23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F3E4EB4-B689-4AFC-8BEA-1BDD4485FD17}"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3998B5-83BD-4C38-809E-C8ADAE8AD8C7}" type="datetimeFigureOut">
              <a:rPr lang="en-CA" smtClean="0"/>
              <a:pPr/>
              <a:t>2016-01-23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F3E4EB4-B689-4AFC-8BEA-1BDD4485FD17}"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3998B5-83BD-4C38-809E-C8ADAE8AD8C7}" type="datetimeFigureOut">
              <a:rPr lang="en-CA" smtClean="0"/>
              <a:pPr/>
              <a:t>2016-01-23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F3E4EB4-B689-4AFC-8BEA-1BDD4485FD17}"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998B5-83BD-4C38-809E-C8ADAE8AD8C7}" type="datetimeFigureOut">
              <a:rPr lang="en-CA" smtClean="0"/>
              <a:pPr/>
              <a:t>2016-01-23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E4EB4-B689-4AFC-8BEA-1BDD4485FD17}"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upload.wikimedia.org/wikipedia/commons/3/3d/Polar_Bear_Ad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p:txBody>
          <a:bodyPr/>
          <a:lstStyle/>
          <a:p>
            <a:r>
              <a:rPr lang="en-CA" dirty="0" smtClean="0">
                <a:latin typeface="Times New Roman" pitchFamily="18" charset="0"/>
                <a:cs typeface="Times New Roman" pitchFamily="18" charset="0"/>
              </a:rPr>
              <a:t>Polar Bear</a:t>
            </a:r>
            <a:endParaRPr lang="en-CA"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en-CA" dirty="0" smtClean="0">
                <a:solidFill>
                  <a:schemeClr val="tx1"/>
                </a:solidFill>
                <a:latin typeface="Times New Roman" pitchFamily="18" charset="0"/>
                <a:cs typeface="Times New Roman" pitchFamily="18" charset="0"/>
              </a:rPr>
              <a:t>By: Tanner Allison </a:t>
            </a:r>
          </a:p>
          <a:p>
            <a:r>
              <a:rPr lang="en-CA" dirty="0" smtClean="0">
                <a:solidFill>
                  <a:schemeClr val="tx1"/>
                </a:solidFill>
                <a:latin typeface="Times New Roman" pitchFamily="18" charset="0"/>
                <a:cs typeface="Times New Roman" pitchFamily="18" charset="0"/>
              </a:rPr>
              <a:t>and Ben Sobey</a:t>
            </a:r>
            <a:endParaRPr lang="en-CA" dirty="0">
              <a:solidFill>
                <a:schemeClr val="tx1"/>
              </a:solidFill>
              <a:latin typeface="Times New Roman" pitchFamily="18" charset="0"/>
              <a:cs typeface="Times New Roman" pitchFamily="18" charset="0"/>
            </a:endParaRPr>
          </a:p>
        </p:txBody>
      </p:sp>
      <p:sp>
        <p:nvSpPr>
          <p:cNvPr id="11266" name="AutoShape 2" descr="data:image/jpeg;base64,/9j/4AAQSkZJRgABAQAAAQABAAD/2wCEAAkGBxMTEhUTExIVFRUVFxUVFhgXGBcYFRgVFRUXFhUVFRcYHSggGBolHRUVITEhJSkrLi4uFx8zODMtNygtLisBCgoKDg0OFxAQGi0fHR8tLS0tLS0tLS0tLS0tLS0tLS0tLS0tLS0tLS0tLS0tLS0tLSstLS0tLS0tLS0tLS0tLf/AABEIALcBEwMBIgACEQEDEQH/xAAcAAABBQEBAQAAAAAAAAAAAAAEAAECAwUGBwj/xAA4EAABAwIDBQYFAwQDAQEAAAABAAIRAyEEEjEFQVFhcQYTgZGh8BQiscHRFTJSI0Lh8QeCknJD/8QAGQEAAwEBAQAAAAAAAAAAAAAAAAECAwQF/8QAJBEAAgICAgMAAgMBAAAAAAAAAAECEQMSITETQVEEYSJCcRT/2gAMAwEAAhEDEQA/APSBWuiQQs9tkQyst2jOwwPtG5A4vBHVnkr2VFaaiSbQSSa5MDvni0QrGPcVsVmsNyLqNMxuWm/6MfE/oHhKZElw6Ipj1M3TFqhuzRKlSLqVQpqmEY/UeSqYFYyUi+H2CYnZhbdtwhm4Zx0C3qbuKlSDdye7IeJM544Nw1BTjBO4LpSQoOY3gjyMXhRgjAFO3Blbhw7UJWw7gfluEbtg8SQCMIeKf4Pmi20X74Cu+F5o2GoIBGGPFW08I3+66KZShIuhKylFFbcJT/imOzaZ0EKbagUy8DQpWx6xBTs4A7kzsEOSKLp3qp9J25O2LVfCoYVic0GcEnTwKgTZMKXwQptGgVrShGOJJHBIvIMIoSkgoHmphyDFTiptrXiUqHsFVatlXllMwqRekVX0g5t1NpTF0qpz0wJvqGbJKhJFABmqpsJVdOirchWhir7YRThSe66HZIRIbOqmgbsre9Sa6UNWaZsol7mjRFFbBspy5VsuE4CQydOpCv7xDOYkxKg2CTXhOyohnwkwlOhbcmlSqKZAQbHQpmqpo0TCg6E8SgjUKsoVuKVDsJDEsiiKqRrhIB4UcoKRrBRNZAC7pQNFOKyd77JgQ7wBTbWCBqyogp0TsachLIOAWeK0KwY1KirC3UREQqBghMyUzcYFY3FAo5CkV1MHO9UnZw4o4VAkIRsxOKYC/DkaXQlaqRZa5CoqUAdypMmSfoBzEC6rFcTCtxNEhZddhVxSZlOTiaOZMsnvnc0lXjI/6F8NhjeacLJp48IzD1cyijZNMNB4KwAqpjospGopLodODuNwq8yeUAQrNLBbRQouc7RF03eSEqPyOjyQmS0Ed3zVNai8aQVfTqHfb6qZq8FnLMoleHYoo0HHVXijxKj3yY1FjL8hvo1jhSLgAngIVz1Hvln5pfTTxoLLOaYMI3IdtdWd8qWeQniRI1FHvU/fpw9p1arX5C9oh4mNnSFRWsLRopZ+Q8lfniLxyKBWUTXKIhp/tQe0S2nBk3VxnGXREk49kqlYlVteqaFfNorHNWhn+xqlRVGoncwqo03cLJqiW2Wd6k2sh31gLG3VPmCdE7sMGJPFEUsSsprla1ylxLWQ1m4pWiqFkMrhXUyUtS1OzUsQg8Rhd4VzCpFykpqzJNAJLUMcAkq2ZHjRg4XZgaZNz6I0ujcAqhWMKivWJ3KuwSS6Cu8T51mtc7fKm0OO4oFZoZ1IFDU8O7eYVrMMd7lLK5GqOe0jKZB3cD+FbUrny3x9FRXfltv4oZ9fcuObWzo6IrjkPbXCox+1KVNuZ74CCL+BK5jb+xqlcsDnENa8Otvh035LB98mno7SjimvaHNMgqZqLKoAU2taFd3yixhveJw5BNrIhlQFNDL1IuVBKYPQBfmTlyDdUhTNXyRQBLa6cYq6DzKFR9knYzUbiJVheDZwB6rEpVTx84RTayjZp8D1TRr0Swf2jyT4kNymGgncAsxuIhTZjQddVvD8mS75M3hT6LaNF+9qJbQO9VU68nVEGouzHmU+jCWNx7KKmzw7WCgMRsIudIqQOHBahrhD1MVC1UmjKWOMuzLfsSoDZ4KMpNj5SEjiuafvxrmT2b7JjjjHoalhGgkj1VwcAs6tjoJVPxRKOWNOK6N1z9CkKqApYiAn+IRRdmhmSQXxBSSoLLmsCWUcAlI4qxrJ0KBkA0cFIRwThqfIkA0BSLRHBIMVeNqinTe8wMrSfGLesIGcvtDaQZmzH9sz4GDCyti9pqGKz904ksMGWkA9CRBWVRq969xJkXA+5PitDDUg0WAA1XE0bHQd8IQdfFXF7LOxW0Q0Xt1/CyRtLMTJvz4KJV0NWdQ3F+ITtxINh6LAOPAGtlp4OpYREEaqGirNFh0F44oym6Ag6CMaLQnGImyedIOUHGFRisQGiCdVSQWPVrfWyQrD3uWXUxH7SfHoptr2n3zVNCs0hWTl6CZXU21Fk0VYS2pxEeoPRWCoPf8AlBGpwTtrcffBLUqw9r1U+pe/roqBVtzv6Kk15Pv3KmURpmjhMRFo/C12OzCFzLa/gVq4XFWuoi3F2htWuR8TWe0kEeO5CivmNz5LZDhUaWnQqulsKlIcC7oTZeniyqaOKeNpgdOiydSeA4KnF4Pex8HgdF0D8GwiMohBVdig6PI4LayHHg4vE7Qcxxa8QQnZttoGi19s9nKtXdJboQRflBWBS7K1i67anSALb7lappo5ZRyJ8BI23JR7NqBYlTZLQ8MhwJtc/hBYzZtRhIDnWtMy1HAtprtHVHbAG9JcnkcLZ58EkUPys9Ie+E9KuhDWbvCXfgaLOzpNljpEp5WG/FuGhUDjnJD2RvF/Jcf/AMkbcbSpU6RcGmq4kSYltOJA8XN8lqM2gd6A27svD42i6nXYC3+19u8Y4wZpuj5TYTuO+VMuioy54OMwGIYGh0iI/wB70VV2tDc0RN2jfHE8J4IfD7DpYZgpsJeG6F8cSdBbeVnV2EuubniuSVG6sHxuLc50m/0Q5xBseCvqUdZ8FFmGJIgSpSG2VtxDjbiut7Ph3dAOmQbdOfmgNk7Kvccul10VDDZZAjgiS4EuzQw6MpvQdGYFroqmDKaQMsrGATwH+1xe09rEvImYt4rrNq1YpEDU6D7LzfEYSoxxkGRM/UlHQNmsNoQL8x53Pvkr6OOsJ92WBmO8JOxXl9VVknTUsYLX92KIp4lclQxJ18fNaOGxBj3f3KllJnSsqyrXCyy8JX1PgtSm73y3qGUiis+BYxIkdQgqeKzdd43HojMY2WrBa8tcZ92JU/oo3O+sL++qMwtcjVYdN0i0j3p9ldRxRHux4iNxU6hZ12DxHNa9OtaVymBxEwuhwdSRqrxvVilygt2JTHEod+IuourwJJXoHLYY3Fpji90rH+KJVdWtfmqUSdzSr4Sm8yQJ4ixum+Apb2A8ZJM9Vmsxsb1aMaqoWyLxsPD/AMB5/lJAuxZnVJFMW0TDdtRsDLPMEK2g+o8w0Zv/AJBtwlQr7KNF2V+ctGhGjvH7LTwu0WNgNEdEzNfsi7A4gERTmSJM6K47GxE3ezqNPJFs2pzV1PGzyU8l0iOKfh6FP+qWSBckwTzJ81yuK7R4choZUbDyQzLJBM7uPVF9pdhvxDszSx3J+6Ba0Qf8rNwvYqu5zC+pRa1os1rZe0n+L7W5QuXIsjdI6YOCQPUOc20Uf0B5dmMNm990rocTsLuQ25eN5MCCDbTkmGEcSNYG5PHhf9icmVdRMRuwGj9z56Lb2ZsBgEgD5mmOUxCMwezmX+TS5mYt1UsRjgPlp6C0/iVpJQiuSIuUirFYWlTbAnOb6iBxlC076KOQkyUQ0gD37C53/I3SotpCArfiQPd/f5WfWreXvzQTKpLg0STP1ToLNyjhu/dlDssCZiSEZQ7OuLj3lQFt9Bc6az0Cv2VhxT+YiDob2I1BAWk+uBzW8I1GmZSpuzn6/ZCkZi+oFgsrHdi2EnIIkm3LLu8V15xY1n1UGY8cUnjix7Hm9fspVb8oE2nwB/AKCp0C0gEf3R0vH5XqbsY2ZmTf1WFtTZ9J37YBtB85Pl9VlLD8KUzkqNUZyP43PUnTrotOniZkzuE+M29VU7YuUugz80nw3pv0xxzAO1v5mL+SjRj2LzWmR4rPxVEG41H0uPfVDV21KWZ1yN3QcPT1VYx/2H0J+6ynjZpHIi2m7d4evvzVgPDfPS3+CgzX04GJ8VZSrfnpv/KaE2bGDre+XH8rptl1lxmGqXHmPfRdDgK1wmOzbxljyKGNYAkGI5oftNUIote2dYMGOi5Vtd86epPmu7HzFHFklrKjtO9pjcEBjqkmRdc+aFV+roHvRRfg6jZOdxtECy0Sozcr9GjUrQmGLjVZdTEljQC021uJHMhVHFA6FaIycqNo4hMsoYlJFE7HdPaajS0zce4WY3YLAfmqVD4x9lvjERvHgnbiOSy5O1xT7MRvZumf73+C0KGzmsblBeY3m5Rve8lMPJ4otgoxXoBayN5Hgl34GpWkwOVmTkClZVGUce2NR0Vbtsjx+qxNr9o6jK1RjqBptYcocG53mdDA4zMQeapZVHGCb3EE9VjLKk6LUGzS2jtQubl0B1/CAw4uhntJ8/8ASvaxo+Um9/Rc8p27Zqo0i97w0E8Fi19oEn5RKMx4EiTIO5CtxzWkBrQD0/K2x43JWYzyJDOzRLrD1RmzdrMbcZRG8lPWxb2tJ7xp3ZQWm2+WkLLbQzkOFOMxmzbX5DTrC3jjSMZTb6Onq9oY1b/nwVNfb4EXInkYWG2hUzTkfAtAsQRwMX8EVQw5LiDnzajM10DqTZVQbSZdU2qag+UOba5LZE8kDSx1Quhxho3zr5LTayrf+o3h7CahhMxLTfeSWmPM2TFq2C1KxOlTdfXxi6r72oILHyLzY+ytluzm/wAR6IinhBwj3ySHoc25tV4/c4f9YT/p1SSS9w98ty33sIOiHxNUtBdBPQSfJFCcUZTcI7LlPEnQz1n7LI2pscgZ2C2pH481sntAWSO7N+oPTS6T9qPIEUX3A0a7fu0SlDYIyUejjXOcBruiPO6voYjTdx9fytnaWx6jhmFMtJvHM/RYgaB8rhFrrlcdXydCdmtQqWB99Vs4CtMFcm2sWgbwtzZuJAj3yUyiXFnc4dgq0izxHULDxGAububHCFpbMrwRC0MdQDhmaL71piya8Mzy49uTnWUXDRx1GoboNb81bmaIDnAE6XF4RHcHn78Fm7ULmkDLmtw08V1Lk5mmjO2u1pe6By8hCx6lAbgtZ2EquuGeqX6XWP8A+ZWiOaUW2ZQwyS1js6p/H1CSdi0PQcikKfNUd8mdW5rE9AKa3kpA80AanNSY8lFBZoZ0wq8EM1zlbu/cEhg209l06xBcCHiwc03jgeIWMezFTMXd6HcJaZ8SD9l0oeBw809TEt3n1UOEX2ilJowqXZ1sguqOPIQ0eJgk+iJ/QqJsXON5EOgg9RqOqJq7QZuIJ4Sq2420gflGkfgtmZuL2RTDsxuBoXbifRQds5hMwEdW2m0avaARvIUcgnNAk8FpFeiGzMpbEY2pmAaW6wRJnkdI8FoGkNwHDw4Kai6q0RJAnS/KVVCIlsqits5rpu4HjJMeBsrqeJaZIeCBvlsDkoUdosdcHfF7IoLKaWxqTX5w35vqePI9FdWqtpjM7NrHysc4z0aCmr4mCDnEGAAIuZ4zporaGJDpGdhIAJAIJAPG/IoaCwXD7UzEAUawneWEDqZ0WjKZQa0CYPrP1QkA1Rkqs0VaGiZTooAStgGO/c0O015KdKlxEeM/YInLKkGBFBYLWpC143brkxGo1/Kx9rdnG1QSLP3Hrxjqt+rhQ6wcW3k5SAfGQVMbIZvrVP8A0R9IUyjH2CbfR5Nj8PUwzwyo0gHQ7jcaFXUa0XabD009+a9D7TdmadTDVMrjmYC9sybtuRcmJEryMCow8InXQ6T9QuacVF8GsW32d/sbac2J9fJdbhsXZeR0cQWuDgYB9ldjs7adm3WEl8Nos6PE7PFR0/MTwBPvyRI7PBwlzi3kLnzJsmwOIkSEf8UYPRdODK3H/DHJjimYeL7N1WmaTg9vCYcB00KD+HdoSfJdPhcQQIKfGYQVLgw762XQp/TGWJejlDhj7hJaLqTxYhw8EldmWhazPEtuOqhVrFv7rT9uaAr061IGaLnNjcS6OfyaLI/WS0S1wt0m532upNG6OgdjBF1azHAauAtNyFytXG1jZ0gm+huDosx20C4j5gBx1tw3SnQtqO1rbca28z47uUqk9p2Ea+AjxXIUwXXzSWz+3MbE2LhFvH7I2hSruGQN7tji25GpB1cDcnfqlqG7NuvtxzhAB6yPTVN+oEsnM3NoGl0nhJ0hZ9TZrzlAbldEOIDg0uAuREhoniEVQ7PSBnMbzlIJnhJbcI1HbAv1KoHWc0TwIB9VaKdeoQ8PkHQSb8L+Mrdp9imk5z807iYAtYW0R+C7H0W1G1XAy2IaHOLZGhIOvRHAaMwMNses+A1gvqQCBO85oW5T7LVC2H4l40jK50iN0nX0XTC2icOU2XqjmndknEQMVUFwZubAkxEjj/tR2zsOvkhgbVHHM5rxzgfY+C6mUg+EbMeqOCw+wXkfOx0zIA7w8IBvdF1NnBpEsa2DN2md0xccF2RrBI1ARe45o3DRHJ/DMmQ0A6yA2fMhUfpdMkF0vIm7oOswDAuBNlubWwbIztaQ4fxc4CObQQ0+K5/aWE76nc1WcmETe3zAEhw5Kk7JaoLblDYzNjQQYHRYL9n4kO1phpIJIgDlIgShaXZz+nJq1GvJLf2x8un7QCd063W3s7EUqVNtMvLQwRNUGmXRclucCRfdYJk99me7FXcxuKqDLAhtIvdJ/iXZiRYnktGjinvaAwOaYAz1KZF+JaXDnoN4RXxVOCc7YiSczYgbzfRJuLploeHtLXRDgZaZ0giyAojFaAA5k7zlt/5zfdVYzCl4hzmnjLARHK8jzRLqwkC950Bi3ExAT+H0QOkZuzK9Gi4gFpLiP2iBEQOM/wCVtYfaVJxgLk9p9nvnzU/lB3AkQeQQOE2TVzD+rlE3IEkDfZJqwTa4Oj7a7bFKiWtcSS0ki2m4eJ+i8yqscXAmXAWcQCZeSAbjmT5LqtuinUfJHytDQJN4aCBPH9xPiqcFXpslrQGyST11K5p4m3ZtHIkZdTD5WMaW3uTyzaD0W32WDGvh7A46gm7QByPNB1MPUc6zmZSbuMzcHdv3DwWpgGMaIBDjx+wG5TDHJPkpzR2FHGU5s1o6ABX5wdI+i5NmIAK0MPiCdLnkt1FIy2s6FngrW2WXh6tgTbddGtrNmMwQUGd8kqQ4cU6ALAg27HoZswo0w4zJDADfXciwSpAlUIq+CZ/Bn/kfhL4RsRkbGkQIjhCtzpwUWAHT2VSaAG0mjKIFrgcAdYUjgG8I8Si5SlFsAGrs6f2mPVSbgGiNSfTyRhcq3OKLYqJtrxqpfFIGtSedFS7C1E6Qm2anxIT/ABCyfh6o4p/h6p9gIpBs/hqHEKmrigEA3B1JvPibImjs4D910qQW36EcUhn49xs3etAYJqi/ZrC4Pkgj+JgG83GhS4HTK2YSs5p0B4E3P2Czq+Ae27muAG+Tl9DC2xWLTBRoqWv4ouh1ZyRFoOiBxGAmoKnymOLGkxEEZiCRPJdVtDZgcM1KGu4GzT1gGPBcttylisPSNQtDrQBSa+qQ+CQXQAQ22sfUBUpIlqgl1cb/AC/2qWil/aALQctrcLFX7OZVqMa403hzmgmWPYAd4+cTqiauDe0SWGOP5jRVYgFoj9tjxMn79FWX1ZEPEXzfI6Ta0EutdG0qDnmA0k+XnKjVolphzSDpp7lAUUvqGOemkLF2rh6uVzqbyCCXQYIjLGVsAHzK6EYd2uUgcYSGGzC8JWgqzyLG7Tqgw5t+Fx9UB+qvm7D5rqu1uyjTqmBIdGWASTNhEDXkjMF/xtiqgzO7unYEB7jJkTBDQcvii0RoziKu3XkAEO9PyicN2hLdzj4LpMd/xzjGi1JtSP4PaT5GCgKvZGvSGapQqNbvOUkDqRMJWg1kTo9pmxeR4I/D9qGhsNfrrNljt2e08Fa3ZQIQNWbA7SyP3gmdJ/z1TntA4Lna+wzrH0QT9muBsL8kBbO6p9pRH7oSXCfptTn6pJ0GzPoGeSkEklBqSCRICSSAHBSSSQA7U5aEkkDId2VLKkkkBINKcnikkgCOfgkE6SAGypGlzKSSAIOoSQTu0VzQRvSSQA4toU5qFJJAETVPBS72eSSSAJeKUHqkkgCuoBvCDq4Frj8pI980kkAUV9kkFr2Br3MIs+1t5BG/WEYa5FikkmAhiFMYhJJAgPG4ChWEVKTTzAyuH/YQVzuO7KlhmkczDuJAcOpOqSSLCrMx2zy0fMI8Qqn7PaddB4/ZJJUIcbOZ/H6JJJKh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Climate Change</a:t>
            </a:r>
            <a:endParaRPr lang="en-CA" dirty="0"/>
          </a:p>
        </p:txBody>
      </p:sp>
      <p:sp>
        <p:nvSpPr>
          <p:cNvPr id="3" name="Content Placeholder 2"/>
          <p:cNvSpPr>
            <a:spLocks noGrp="1"/>
          </p:cNvSpPr>
          <p:nvPr>
            <p:ph idx="1"/>
          </p:nvPr>
        </p:nvSpPr>
        <p:spPr/>
        <p:txBody>
          <a:bodyPr>
            <a:normAutofit fontScale="70000" lnSpcReduction="20000"/>
          </a:bodyPr>
          <a:lstStyle/>
          <a:p>
            <a:r>
              <a:rPr lang="en-CA" dirty="0" smtClean="0"/>
              <a:t> Polar bears hunt seals from a platform of sea ice. Rising temperatures cause the sea ice to melt earlier in the year, driving the bears to shore before they have built sufficient fat reserves to survive the period of scarce food in the late summer and early </a:t>
            </a:r>
            <a:r>
              <a:rPr lang="en-CA" dirty="0" smtClean="0"/>
              <a:t>fall.</a:t>
            </a:r>
            <a:r>
              <a:rPr lang="en-CA" baseline="30000" dirty="0" smtClean="0"/>
              <a:t> </a:t>
            </a:r>
            <a:r>
              <a:rPr lang="en-CA" dirty="0" smtClean="0"/>
              <a:t>Reduction </a:t>
            </a:r>
            <a:r>
              <a:rPr lang="en-CA" dirty="0" smtClean="0"/>
              <a:t>in sea-ice cover also forces bears to swim longer distances, which further depletes their energy stores and occasionally leads to </a:t>
            </a:r>
            <a:r>
              <a:rPr lang="en-CA" dirty="0" smtClean="0"/>
              <a:t>drowning.</a:t>
            </a:r>
            <a:r>
              <a:rPr lang="en-CA" dirty="0" smtClean="0"/>
              <a:t> Thinner sea ice tends to deform more easily, which appears to make it more difficult for polar bears to access seals</a:t>
            </a:r>
            <a:r>
              <a:rPr lang="en-CA" dirty="0" smtClean="0"/>
              <a:t>.</a:t>
            </a:r>
            <a:r>
              <a:rPr lang="en-CA" dirty="0" smtClean="0"/>
              <a:t> Insufficient nourishment leads to lower reproductive rates in adult females and lower survival rates in cubs and juvenile bears, in addition to poorer body condition in bears of all </a:t>
            </a:r>
            <a:r>
              <a:rPr lang="en-CA" dirty="0" smtClean="0"/>
              <a:t>ages. Mothers </a:t>
            </a:r>
            <a:r>
              <a:rPr lang="en-CA" dirty="0" smtClean="0"/>
              <a:t>and cubs have high nutritional requirements, which are not met if the seal-hunting season is too </a:t>
            </a:r>
            <a:r>
              <a:rPr lang="en-CA" dirty="0" smtClean="0"/>
              <a:t>short</a:t>
            </a:r>
            <a:endParaRPr lang="en-CA" dirty="0" smtClean="0"/>
          </a:p>
        </p:txBody>
      </p:sp>
      <p:pic>
        <p:nvPicPr>
          <p:cNvPr id="22530" name="Picture 2" descr="https://upload.wikimedia.org/wikipedia/commons/thumb/3/30/Ursus_maritimus_Polar_bear_with_cub_2.jpg/220px-Ursus_maritimus_Polar_bear_with_cub_2.jpg"/>
          <p:cNvPicPr>
            <a:picLocks noChangeAspect="1" noChangeArrowheads="1"/>
          </p:cNvPicPr>
          <p:nvPr/>
        </p:nvPicPr>
        <p:blipFill>
          <a:blip r:embed="rId2" cstate="print"/>
          <a:srcRect/>
          <a:stretch>
            <a:fillRect/>
          </a:stretch>
        </p:blipFill>
        <p:spPr bwMode="auto">
          <a:xfrm>
            <a:off x="2667000" y="5177791"/>
            <a:ext cx="2514600" cy="168021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Habitat</a:t>
            </a:r>
            <a:endParaRPr lang="en-CA" dirty="0"/>
          </a:p>
        </p:txBody>
      </p:sp>
      <p:sp>
        <p:nvSpPr>
          <p:cNvPr id="3" name="Content Placeholder 2"/>
          <p:cNvSpPr>
            <a:spLocks noGrp="1"/>
          </p:cNvSpPr>
          <p:nvPr>
            <p:ph idx="1"/>
          </p:nvPr>
        </p:nvSpPr>
        <p:spPr>
          <a:xfrm>
            <a:off x="381000" y="1524000"/>
            <a:ext cx="4495800" cy="5105400"/>
          </a:xfrm>
        </p:spPr>
        <p:txBody>
          <a:bodyPr>
            <a:normAutofit fontScale="85000" lnSpcReduction="20000"/>
          </a:bodyPr>
          <a:lstStyle/>
          <a:p>
            <a:r>
              <a:rPr lang="en-CA" dirty="0" smtClean="0"/>
              <a:t>The polar bear is a marine mammal because it spends many months of the year at </a:t>
            </a:r>
            <a:r>
              <a:rPr lang="en-CA" dirty="0" smtClean="0"/>
              <a:t>sea.</a:t>
            </a:r>
            <a:r>
              <a:rPr lang="en-CA" dirty="0" smtClean="0"/>
              <a:t> Its preferred habitat is the annual sea </a:t>
            </a:r>
            <a:r>
              <a:rPr lang="en-CA" dirty="0" smtClean="0"/>
              <a:t>ice covering </a:t>
            </a:r>
            <a:r>
              <a:rPr lang="en-CA" dirty="0" smtClean="0"/>
              <a:t>the waters over the continental shelf and the Arctic inter-island </a:t>
            </a:r>
            <a:r>
              <a:rPr lang="en-CA" dirty="0" smtClean="0"/>
              <a:t>archipelagos.</a:t>
            </a:r>
            <a:r>
              <a:rPr lang="en-CA" dirty="0" smtClean="0"/>
              <a:t> Polar bears are therefore found primarily along the perimeter of the polar ice pack, rather than in the Polar Basin close to </a:t>
            </a:r>
            <a:r>
              <a:rPr lang="en-CA" dirty="0" smtClean="0"/>
              <a:t>the North Pole.</a:t>
            </a:r>
          </a:p>
        </p:txBody>
      </p:sp>
      <p:pic>
        <p:nvPicPr>
          <p:cNvPr id="2050" name="Picture 2" descr="http://www.polarbearsinternational.org/sites/default/files/styles/media_full/public/00473-10104_0.jpg?itok=uv9Mr5rz"/>
          <p:cNvPicPr>
            <a:picLocks noChangeAspect="1" noChangeArrowheads="1"/>
          </p:cNvPicPr>
          <p:nvPr/>
        </p:nvPicPr>
        <p:blipFill>
          <a:blip r:embed="rId2" cstate="print"/>
          <a:srcRect/>
          <a:stretch>
            <a:fillRect/>
          </a:stretch>
        </p:blipFill>
        <p:spPr bwMode="auto">
          <a:xfrm>
            <a:off x="5029200" y="2362200"/>
            <a:ext cx="3810000" cy="25908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Hunting and Diet</a:t>
            </a:r>
            <a:endParaRPr lang="en-CA" dirty="0"/>
          </a:p>
        </p:txBody>
      </p:sp>
      <p:sp>
        <p:nvSpPr>
          <p:cNvPr id="3" name="Content Placeholder 2"/>
          <p:cNvSpPr>
            <a:spLocks noGrp="1"/>
          </p:cNvSpPr>
          <p:nvPr>
            <p:ph idx="1"/>
          </p:nvPr>
        </p:nvSpPr>
        <p:spPr>
          <a:xfrm>
            <a:off x="4267200" y="1600200"/>
            <a:ext cx="4419600" cy="5257800"/>
          </a:xfrm>
        </p:spPr>
        <p:txBody>
          <a:bodyPr>
            <a:normAutofit fontScale="70000" lnSpcReduction="20000"/>
          </a:bodyPr>
          <a:lstStyle/>
          <a:p>
            <a:r>
              <a:rPr lang="en-CA" sz="3400" dirty="0" smtClean="0"/>
              <a:t>The polar bear is the most carnivorous member of the bear </a:t>
            </a:r>
            <a:r>
              <a:rPr lang="en-CA" sz="3400" dirty="0" smtClean="0"/>
              <a:t>family.</a:t>
            </a:r>
            <a:r>
              <a:rPr lang="en-CA" sz="3400" dirty="0" smtClean="0"/>
              <a:t> The polar bear's most common hunting method is called </a:t>
            </a:r>
            <a:r>
              <a:rPr lang="en-CA" sz="3400" dirty="0" smtClean="0"/>
              <a:t>still hunting</a:t>
            </a:r>
            <a:r>
              <a:rPr lang="en-CA" sz="3400" dirty="0" smtClean="0"/>
              <a:t>. The bear uses its excellent sense of smell to locate a seal breathing hole, and crouches nearby in silence for a seal to appear. The bear may lay in wait for several hours. When the seal exhales, the bear smells its breath, reaches into the hole with a forepaw, and drags it out onto the ice. The polar bear kills the seal by biting its head to crush its skull</a:t>
            </a:r>
            <a:r>
              <a:rPr lang="en-CA" dirty="0" smtClean="0"/>
              <a:t>.</a:t>
            </a:r>
            <a:endParaRPr lang="en-CA" dirty="0"/>
          </a:p>
        </p:txBody>
      </p:sp>
      <p:pic>
        <p:nvPicPr>
          <p:cNvPr id="1026" name="Picture 2" descr="http://assets.inhabitat.com/wp-content/blogs.dir/1/files/2013/09/polar-bear-hunting-537x402.jpg"/>
          <p:cNvPicPr>
            <a:picLocks noChangeAspect="1" noChangeArrowheads="1"/>
          </p:cNvPicPr>
          <p:nvPr/>
        </p:nvPicPr>
        <p:blipFill>
          <a:blip r:embed="rId2" cstate="print"/>
          <a:srcRect/>
          <a:stretch>
            <a:fillRect/>
          </a:stretch>
        </p:blipFill>
        <p:spPr bwMode="auto">
          <a:xfrm>
            <a:off x="228600" y="2590800"/>
            <a:ext cx="4191000" cy="313739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Behaviour</a:t>
            </a:r>
            <a:endParaRPr lang="en-CA" dirty="0"/>
          </a:p>
        </p:txBody>
      </p:sp>
      <p:sp>
        <p:nvSpPr>
          <p:cNvPr id="3" name="Content Placeholder 2"/>
          <p:cNvSpPr>
            <a:spLocks noGrp="1"/>
          </p:cNvSpPr>
          <p:nvPr>
            <p:ph idx="1"/>
          </p:nvPr>
        </p:nvSpPr>
        <p:spPr>
          <a:xfrm>
            <a:off x="457200" y="1219200"/>
            <a:ext cx="8229600" cy="4525963"/>
          </a:xfrm>
        </p:spPr>
        <p:txBody>
          <a:bodyPr>
            <a:normAutofit fontScale="77500" lnSpcReduction="20000"/>
          </a:bodyPr>
          <a:lstStyle/>
          <a:p>
            <a:r>
              <a:rPr lang="en-CA" dirty="0" smtClean="0"/>
              <a:t>unlike </a:t>
            </a:r>
            <a:r>
              <a:rPr lang="en-CA" dirty="0" smtClean="0"/>
              <a:t>grizzly bears, polar bears are not territorial</a:t>
            </a:r>
            <a:r>
              <a:rPr lang="en-CA" dirty="0" smtClean="0"/>
              <a:t>.</a:t>
            </a:r>
            <a:r>
              <a:rPr lang="en-CA" dirty="0" smtClean="0"/>
              <a:t> However, due to their lack of prior human interaction, hungry polar bears are extremely unpredictable, fearless towards people and are known to kill and sometimes eat humans</a:t>
            </a:r>
            <a:r>
              <a:rPr lang="en-CA" dirty="0" smtClean="0"/>
              <a:t>.</a:t>
            </a:r>
            <a:r>
              <a:rPr lang="en-CA" dirty="0" smtClean="0"/>
              <a:t> Many attacks by brown bears are the result of surprising the animal, which is not the case with the polar bear. Polar bears are stealth hunters, and the victim is often unaware of the bear's presence until the attack is underway</a:t>
            </a:r>
            <a:r>
              <a:rPr lang="en-CA" dirty="0" smtClean="0"/>
              <a:t>.</a:t>
            </a:r>
            <a:r>
              <a:rPr lang="en-CA" dirty="0" smtClean="0"/>
              <a:t> Whereas brown bears often maul a person and then leave, polar bear attacks are more likely to be predatory and are almost always fatal</a:t>
            </a:r>
            <a:r>
              <a:rPr lang="en-CA" dirty="0" smtClean="0"/>
              <a:t>.</a:t>
            </a:r>
            <a:r>
              <a:rPr lang="en-CA" dirty="0" smtClean="0"/>
              <a:t> However, due to the very small human population around the Arctic, such attacks are rare</a:t>
            </a:r>
            <a:r>
              <a:rPr lang="en-CA" dirty="0" smtClean="0"/>
              <a:t>.</a:t>
            </a:r>
            <a:endParaRPr lang="en-CA" dirty="0" smtClean="0"/>
          </a:p>
        </p:txBody>
      </p:sp>
      <p:pic>
        <p:nvPicPr>
          <p:cNvPr id="16390" name="Picture 6" descr="https://upload.wikimedia.org/wikipedia/commons/thumb/9/99/Polar_Bears_Play_fight.JPG/220px-Polar_Bears_Play_fight.JPG"/>
          <p:cNvPicPr>
            <a:picLocks noChangeAspect="1" noChangeArrowheads="1"/>
          </p:cNvPicPr>
          <p:nvPr/>
        </p:nvPicPr>
        <p:blipFill>
          <a:blip r:embed="rId2" cstate="print"/>
          <a:srcRect/>
          <a:stretch>
            <a:fillRect/>
          </a:stretch>
        </p:blipFill>
        <p:spPr bwMode="auto">
          <a:xfrm>
            <a:off x="4800600" y="4952827"/>
            <a:ext cx="2171700" cy="190517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Long-distance swimming and diving</a:t>
            </a:r>
            <a:br>
              <a:rPr lang="en-CA" b="1" dirty="0" smtClean="0"/>
            </a:br>
            <a:endParaRPr lang="en-CA" dirty="0"/>
          </a:p>
        </p:txBody>
      </p:sp>
      <p:sp>
        <p:nvSpPr>
          <p:cNvPr id="3" name="Content Placeholder 2"/>
          <p:cNvSpPr>
            <a:spLocks noGrp="1"/>
          </p:cNvSpPr>
          <p:nvPr>
            <p:ph idx="1"/>
          </p:nvPr>
        </p:nvSpPr>
        <p:spPr/>
        <p:txBody>
          <a:bodyPr>
            <a:normAutofit fontScale="70000" lnSpcReduction="20000"/>
          </a:bodyPr>
          <a:lstStyle/>
          <a:p>
            <a:r>
              <a:rPr lang="en-CA" dirty="0" smtClean="0"/>
              <a:t>Researchers </a:t>
            </a:r>
            <a:r>
              <a:rPr lang="en-CA" dirty="0" smtClean="0"/>
              <a:t>tracked 52 sows in the southern Beaufort Sea off Alaska with GPS system collars; no boars were involved in the study due to males' necks being too thick for the GPS-equipped collars. Fifty long-distance swims were recorded; the longest at 354 kilometres </a:t>
            </a:r>
            <a:r>
              <a:rPr lang="en-CA" dirty="0" smtClean="0"/>
              <a:t>, </a:t>
            </a:r>
            <a:r>
              <a:rPr lang="en-CA" dirty="0" smtClean="0"/>
              <a:t>with an average of 155 </a:t>
            </a:r>
            <a:r>
              <a:rPr lang="en-CA" dirty="0" smtClean="0"/>
              <a:t>kilometres. </a:t>
            </a:r>
            <a:r>
              <a:rPr lang="en-CA" dirty="0" smtClean="0"/>
              <a:t>The length of these swims ranged from most of a day to ten days. Ten of the sows had a cub swim with them and after a year, six cubs survived. The study did not determine if the others lost their cubs before, during, or some time after their long swims. Researchers do not know whether or not this is a new behaviour; before polar ice shrinkage, they opined that there was probably neither the need nor opportunity to swim such long distances</a:t>
            </a:r>
            <a:r>
              <a:rPr lang="en-CA" dirty="0" smtClean="0"/>
              <a:t>. Polar bears </a:t>
            </a:r>
            <a:r>
              <a:rPr lang="en-CA" dirty="0" smtClean="0"/>
              <a:t>may swim underwater for up to three minutes to approach seals on shore or on ice floes</a:t>
            </a:r>
            <a:r>
              <a:rPr lang="en-CA" dirty="0" smtClean="0"/>
              <a:t>.</a:t>
            </a:r>
            <a:endParaRPr lang="en-CA" dirty="0" smtClean="0"/>
          </a:p>
          <a:p>
            <a:endParaRPr lang="en-CA" dirty="0"/>
          </a:p>
        </p:txBody>
      </p:sp>
      <p:pic>
        <p:nvPicPr>
          <p:cNvPr id="17410" name="Picture 2" descr="https://upload.wikimedia.org/wikipedia/commons/thumb/d/d8/Polar_bear_arctic.JPG/220px-Polar_bear_arctic.JPG"/>
          <p:cNvPicPr>
            <a:picLocks noChangeAspect="1" noChangeArrowheads="1"/>
          </p:cNvPicPr>
          <p:nvPr/>
        </p:nvPicPr>
        <p:blipFill>
          <a:blip r:embed="rId2" cstate="print"/>
          <a:srcRect/>
          <a:stretch>
            <a:fillRect/>
          </a:stretch>
        </p:blipFill>
        <p:spPr bwMode="auto">
          <a:xfrm>
            <a:off x="2286000" y="5105228"/>
            <a:ext cx="2209800" cy="147654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Life expectancy</a:t>
            </a:r>
            <a:br>
              <a:rPr lang="en-CA" b="1" dirty="0" smtClean="0"/>
            </a:br>
            <a:endParaRPr lang="en-CA" dirty="0"/>
          </a:p>
        </p:txBody>
      </p:sp>
      <p:sp>
        <p:nvSpPr>
          <p:cNvPr id="3" name="Content Placeholder 2"/>
          <p:cNvSpPr>
            <a:spLocks noGrp="1"/>
          </p:cNvSpPr>
          <p:nvPr>
            <p:ph idx="1"/>
          </p:nvPr>
        </p:nvSpPr>
        <p:spPr>
          <a:xfrm>
            <a:off x="457200" y="1600200"/>
            <a:ext cx="6096000" cy="4525963"/>
          </a:xfrm>
        </p:spPr>
        <p:txBody>
          <a:bodyPr>
            <a:normAutofit fontScale="92500" lnSpcReduction="20000"/>
          </a:bodyPr>
          <a:lstStyle/>
          <a:p>
            <a:pPr>
              <a:buNone/>
            </a:pPr>
            <a:r>
              <a:rPr lang="en-CA" b="1" dirty="0" smtClean="0"/>
              <a:t> </a:t>
            </a:r>
            <a:r>
              <a:rPr lang="en-CA" b="1" dirty="0" smtClean="0"/>
              <a:t>   </a:t>
            </a:r>
            <a:r>
              <a:rPr lang="en-CA" dirty="0" smtClean="0"/>
              <a:t>Polar </a:t>
            </a:r>
            <a:r>
              <a:rPr lang="en-CA" dirty="0" smtClean="0"/>
              <a:t>bears rarely live beyond 25 years</a:t>
            </a:r>
            <a:r>
              <a:rPr lang="en-CA" dirty="0" smtClean="0"/>
              <a:t>.</a:t>
            </a:r>
            <a:r>
              <a:rPr lang="en-CA" dirty="0" smtClean="0"/>
              <a:t> The oldest wild bears on record died at age 32, whereas the oldest captive was a female who died in 1991, age 43</a:t>
            </a:r>
            <a:r>
              <a:rPr lang="en-CA" dirty="0" smtClean="0"/>
              <a:t>. In </a:t>
            </a:r>
            <a:r>
              <a:rPr lang="en-CA" dirty="0" smtClean="0"/>
              <a:t>the wild, old polar bears eventually become too weak to catch food, and gradually starve to death. Polar bears injured in fights or accidents may either die from their injuries or become unable to hunt effectively, leading to starvation</a:t>
            </a:r>
            <a:r>
              <a:rPr lang="en-CA" dirty="0" smtClean="0"/>
              <a:t>.</a:t>
            </a:r>
            <a:endParaRPr lang="en-CA" dirty="0" smtClean="0"/>
          </a:p>
          <a:p>
            <a:endParaRPr lang="en-CA" dirty="0"/>
          </a:p>
        </p:txBody>
      </p:sp>
      <p:pic>
        <p:nvPicPr>
          <p:cNvPr id="19458" name="Picture 2" descr="http://i.telegraph.co.uk/multimedia/archive/01786/polar-bear-cub_1786691i.jpg"/>
          <p:cNvPicPr>
            <a:picLocks noChangeAspect="1" noChangeArrowheads="1"/>
          </p:cNvPicPr>
          <p:nvPr/>
        </p:nvPicPr>
        <p:blipFill>
          <a:blip r:embed="rId2" cstate="print"/>
          <a:srcRect/>
          <a:stretch>
            <a:fillRect/>
          </a:stretch>
        </p:blipFill>
        <p:spPr bwMode="auto">
          <a:xfrm>
            <a:off x="6477000" y="2438400"/>
            <a:ext cx="2436155" cy="21336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Ecological Role</a:t>
            </a:r>
            <a:endParaRPr lang="en-CA" dirty="0"/>
          </a:p>
        </p:txBody>
      </p:sp>
      <p:sp>
        <p:nvSpPr>
          <p:cNvPr id="3" name="Content Placeholder 2"/>
          <p:cNvSpPr>
            <a:spLocks noGrp="1"/>
          </p:cNvSpPr>
          <p:nvPr>
            <p:ph idx="1"/>
          </p:nvPr>
        </p:nvSpPr>
        <p:spPr/>
        <p:txBody>
          <a:bodyPr>
            <a:normAutofit lnSpcReduction="10000"/>
          </a:bodyPr>
          <a:lstStyle/>
          <a:p>
            <a:r>
              <a:rPr lang="en-CA" dirty="0" smtClean="0"/>
              <a:t>The polar bear is the apex predator within its range, and is a keystone species for the </a:t>
            </a:r>
            <a:r>
              <a:rPr lang="en-CA" dirty="0" smtClean="0"/>
              <a:t>Arctic.</a:t>
            </a:r>
            <a:r>
              <a:rPr lang="en-CA" baseline="30000" dirty="0" smtClean="0"/>
              <a:t> </a:t>
            </a:r>
            <a:r>
              <a:rPr lang="en-CA" dirty="0" smtClean="0"/>
              <a:t> Several </a:t>
            </a:r>
            <a:r>
              <a:rPr lang="en-CA" dirty="0" smtClean="0"/>
              <a:t>animal species, particularly Arctic </a:t>
            </a:r>
            <a:r>
              <a:rPr lang="en-CA" dirty="0" smtClean="0"/>
              <a:t>foxes </a:t>
            </a:r>
            <a:r>
              <a:rPr lang="en-CA" dirty="0" smtClean="0"/>
              <a:t>routinely scavenge polar bear kills</a:t>
            </a:r>
            <a:r>
              <a:rPr lang="en-CA" dirty="0" smtClean="0"/>
              <a:t>.</a:t>
            </a:r>
            <a:r>
              <a:rPr lang="en-CA" dirty="0" smtClean="0"/>
              <a:t> The relationship between ringed seals and polar bears is so close that the abundance of ringed seals in some areas appears to regulate the density of polar bears, while polar bear predation in turn regulates density and reproductive success of ringed seals</a:t>
            </a:r>
            <a:endParaRPr lang="en-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Predators of Polar Bears</a:t>
            </a:r>
            <a:endParaRPr lang="en-CA" dirty="0"/>
          </a:p>
        </p:txBody>
      </p:sp>
      <p:sp>
        <p:nvSpPr>
          <p:cNvPr id="3" name="Content Placeholder 2"/>
          <p:cNvSpPr>
            <a:spLocks noGrp="1"/>
          </p:cNvSpPr>
          <p:nvPr>
            <p:ph idx="1"/>
          </p:nvPr>
        </p:nvSpPr>
        <p:spPr>
          <a:xfrm>
            <a:off x="3581400" y="1600200"/>
            <a:ext cx="5105400" cy="4525963"/>
          </a:xfrm>
        </p:spPr>
        <p:txBody>
          <a:bodyPr>
            <a:normAutofit fontScale="92500" lnSpcReduction="10000"/>
          </a:bodyPr>
          <a:lstStyle/>
          <a:p>
            <a:r>
              <a:rPr lang="en-CA" dirty="0" smtClean="0"/>
              <a:t>Brown bears tend to dominate polar bears in disputes over carcasses</a:t>
            </a:r>
            <a:r>
              <a:rPr lang="en-CA" dirty="0" smtClean="0"/>
              <a:t>,</a:t>
            </a:r>
            <a:r>
              <a:rPr lang="en-CA" dirty="0" smtClean="0"/>
              <a:t> and dead polar bear cubs have been found in brown bear dens</a:t>
            </a:r>
            <a:r>
              <a:rPr lang="en-CA" dirty="0" smtClean="0"/>
              <a:t>.</a:t>
            </a:r>
            <a:r>
              <a:rPr lang="en-CA" dirty="0" smtClean="0"/>
              <a:t> Wolves are rarely encountered by polar bears, though there are two records of Arctic </a:t>
            </a:r>
            <a:r>
              <a:rPr lang="en-CA" dirty="0" smtClean="0"/>
              <a:t>wolf </a:t>
            </a:r>
            <a:r>
              <a:rPr lang="en-CA" dirty="0" smtClean="0"/>
              <a:t>packs killing polar bear cubs.</a:t>
            </a:r>
            <a:endParaRPr lang="en-CA" dirty="0"/>
          </a:p>
        </p:txBody>
      </p:sp>
      <p:pic>
        <p:nvPicPr>
          <p:cNvPr id="20482" name="Picture 2" descr="http://www.nature.ca/notebooks/images/img/104_p_s95_10757_p.jpg"/>
          <p:cNvPicPr>
            <a:picLocks noChangeAspect="1" noChangeArrowheads="1"/>
          </p:cNvPicPr>
          <p:nvPr/>
        </p:nvPicPr>
        <p:blipFill>
          <a:blip r:embed="rId2" cstate="print"/>
          <a:srcRect/>
          <a:stretch>
            <a:fillRect/>
          </a:stretch>
        </p:blipFill>
        <p:spPr bwMode="auto">
          <a:xfrm>
            <a:off x="261256" y="1828800"/>
            <a:ext cx="3233057" cy="1885950"/>
          </a:xfrm>
          <a:prstGeom prst="rect">
            <a:avLst/>
          </a:prstGeom>
          <a:noFill/>
        </p:spPr>
      </p:pic>
      <p:pic>
        <p:nvPicPr>
          <p:cNvPr id="20484" name="Picture 4" descr="https://4.bp.blogspot.com/-hDJqXaal3pg/VEU0okifwsI/AAAAAAABSSM/w_jKoHxqzu8/s0/Brown%2Bbear%2BUHD.jpg"/>
          <p:cNvPicPr>
            <a:picLocks noChangeAspect="1" noChangeArrowheads="1"/>
          </p:cNvPicPr>
          <p:nvPr/>
        </p:nvPicPr>
        <p:blipFill>
          <a:blip r:embed="rId3" cstate="print"/>
          <a:srcRect/>
          <a:stretch>
            <a:fillRect/>
          </a:stretch>
        </p:blipFill>
        <p:spPr bwMode="auto">
          <a:xfrm>
            <a:off x="228600" y="4267200"/>
            <a:ext cx="3276600" cy="184308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Population</a:t>
            </a:r>
            <a:endParaRPr lang="en-CA" dirty="0"/>
          </a:p>
        </p:txBody>
      </p:sp>
      <p:sp>
        <p:nvSpPr>
          <p:cNvPr id="3" name="Content Placeholder 2"/>
          <p:cNvSpPr>
            <a:spLocks noGrp="1"/>
          </p:cNvSpPr>
          <p:nvPr>
            <p:ph idx="1"/>
          </p:nvPr>
        </p:nvSpPr>
        <p:spPr>
          <a:xfrm>
            <a:off x="2971800" y="1600200"/>
            <a:ext cx="5715000" cy="4525963"/>
          </a:xfrm>
        </p:spPr>
        <p:txBody>
          <a:bodyPr>
            <a:normAutofit fontScale="92500" lnSpcReduction="20000"/>
          </a:bodyPr>
          <a:lstStyle/>
          <a:p>
            <a:r>
              <a:rPr lang="en-CA" dirty="0" smtClean="0"/>
              <a:t>Polar bear population sizes and trends are difficult to estimate accurately because the occupy remote home ranges and exist at low population </a:t>
            </a:r>
            <a:r>
              <a:rPr lang="en-CA" dirty="0" smtClean="0"/>
              <a:t>densities.</a:t>
            </a:r>
            <a:r>
              <a:rPr lang="en-CA" dirty="0" smtClean="0"/>
              <a:t> As of 2015, the International Union for Conservation of </a:t>
            </a:r>
            <a:r>
              <a:rPr lang="en-CA" dirty="0" smtClean="0"/>
              <a:t>Nature </a:t>
            </a:r>
            <a:r>
              <a:rPr lang="en-CA" dirty="0" smtClean="0"/>
              <a:t>reports that the global population of polar bears is 22,000 to 31,000, and the current population trend is unknown</a:t>
            </a:r>
            <a:endParaRPr lang="en-CA" dirty="0"/>
          </a:p>
        </p:txBody>
      </p:sp>
      <p:pic>
        <p:nvPicPr>
          <p:cNvPr id="21506" name="Picture 2" descr="http://derivative-functions.cours-de-math.eu/derivative-population-arctic.GIF"/>
          <p:cNvPicPr>
            <a:picLocks noChangeAspect="1" noChangeArrowheads="1"/>
          </p:cNvPicPr>
          <p:nvPr/>
        </p:nvPicPr>
        <p:blipFill>
          <a:blip r:embed="rId2" cstate="print"/>
          <a:srcRect/>
          <a:stretch>
            <a:fillRect/>
          </a:stretch>
        </p:blipFill>
        <p:spPr bwMode="auto">
          <a:xfrm>
            <a:off x="304800" y="2514600"/>
            <a:ext cx="2895600" cy="2492234"/>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126</Words>
  <Application>Microsoft Office PowerPoint</Application>
  <PresentationFormat>On-screen Show (4:3)</PresentationFormat>
  <Paragraphs>21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Polar Bear</vt:lpstr>
      <vt:lpstr>Habitat</vt:lpstr>
      <vt:lpstr>Hunting and Diet</vt:lpstr>
      <vt:lpstr>Behaviour</vt:lpstr>
      <vt:lpstr>Long-distance swimming and diving </vt:lpstr>
      <vt:lpstr>Life expectancy </vt:lpstr>
      <vt:lpstr>Ecological Role</vt:lpstr>
      <vt:lpstr>Predators of Polar Bears</vt:lpstr>
      <vt:lpstr>Population</vt:lpstr>
      <vt:lpstr>Climate Change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Polar Bear</dc:title>
  <dc:creator>Rhonda</dc:creator>
  <cp:lastModifiedBy>Rhonda</cp:lastModifiedBy>
  <cp:revision>9</cp:revision>
  <dcterms:created xsi:type="dcterms:W3CDTF">2016-01-23T21:11:31Z</dcterms:created>
  <dcterms:modified xsi:type="dcterms:W3CDTF">2016-01-23T23:19:48Z</dcterms:modified>
</cp:coreProperties>
</file>