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6" r:id="rId4"/>
    <p:sldId id="259" r:id="rId5"/>
    <p:sldId id="277" r:id="rId6"/>
    <p:sldId id="289" r:id="rId7"/>
    <p:sldId id="260" r:id="rId8"/>
    <p:sldId id="278" r:id="rId9"/>
    <p:sldId id="261" r:id="rId10"/>
    <p:sldId id="279" r:id="rId11"/>
    <p:sldId id="281" r:id="rId12"/>
    <p:sldId id="265" r:id="rId13"/>
    <p:sldId id="280" r:id="rId14"/>
    <p:sldId id="262" r:id="rId15"/>
    <p:sldId id="282" r:id="rId16"/>
    <p:sldId id="263" r:id="rId17"/>
    <p:sldId id="283" r:id="rId18"/>
    <p:sldId id="266" r:id="rId19"/>
    <p:sldId id="284" r:id="rId20"/>
    <p:sldId id="267" r:id="rId21"/>
    <p:sldId id="286" r:id="rId22"/>
    <p:sldId id="268" r:id="rId23"/>
    <p:sldId id="287" r:id="rId24"/>
    <p:sldId id="269"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216" y="96"/>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147CED-B7AD-4DC6-9A5C-78B952B67519}" type="datetimeFigureOut">
              <a:rPr lang="en-US" smtClean="0"/>
              <a:t>4/11/2018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C6893B9-3BDC-4C5C-8E61-E477FB130D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47CED-B7AD-4DC6-9A5C-78B952B67519}"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893B9-3BDC-4C5C-8E61-E477FB130D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47CED-B7AD-4DC6-9A5C-78B952B67519}"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893B9-3BDC-4C5C-8E61-E477FB130D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47CED-B7AD-4DC6-9A5C-78B952B67519}"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893B9-3BDC-4C5C-8E61-E477FB130D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147CED-B7AD-4DC6-9A5C-78B952B67519}"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893B9-3BDC-4C5C-8E61-E477FB130D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147CED-B7AD-4DC6-9A5C-78B952B67519}"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893B9-3BDC-4C5C-8E61-E477FB130D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147CED-B7AD-4DC6-9A5C-78B952B67519}"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893B9-3BDC-4C5C-8E61-E477FB130D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147CED-B7AD-4DC6-9A5C-78B952B67519}" type="datetimeFigureOut">
              <a:rPr lang="en-US" smtClean="0"/>
              <a:t>4/11/2018</a:t>
            </a:fld>
            <a:endParaRPr lang="en-US"/>
          </a:p>
        </p:txBody>
      </p:sp>
      <p:sp>
        <p:nvSpPr>
          <p:cNvPr id="8" name="Slide Number Placeholder 7"/>
          <p:cNvSpPr>
            <a:spLocks noGrp="1"/>
          </p:cNvSpPr>
          <p:nvPr>
            <p:ph type="sldNum" sz="quarter" idx="11"/>
          </p:nvPr>
        </p:nvSpPr>
        <p:spPr/>
        <p:txBody>
          <a:bodyPr/>
          <a:lstStyle/>
          <a:p>
            <a:fld id="{2C6893B9-3BDC-4C5C-8E61-E477FB130D1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47CED-B7AD-4DC6-9A5C-78B952B67519}"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893B9-3BDC-4C5C-8E61-E477FB130D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147CED-B7AD-4DC6-9A5C-78B952B67519}"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C6893B9-3BDC-4C5C-8E61-E477FB130D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147CED-B7AD-4DC6-9A5C-78B952B67519}"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893B9-3BDC-4C5C-8E61-E477FB130D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147CED-B7AD-4DC6-9A5C-78B952B67519}" type="datetimeFigureOut">
              <a:rPr lang="en-US" smtClean="0"/>
              <a:t>4/11/2018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C6893B9-3BDC-4C5C-8E61-E477FB130D1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OGLesXQ4T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2B9yEL_R4M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bc.ca/player/play/1157279299982"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5KLvjs7Yrt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1/1e/Seal_of_the_Islamic_State_of_Iraq_and_the_Leva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8570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295400" y="6172200"/>
            <a:ext cx="6400800" cy="1752600"/>
          </a:xfrm>
        </p:spPr>
        <p:txBody>
          <a:bodyPr/>
          <a:lstStyle/>
          <a:p>
            <a:r>
              <a:rPr lang="en-US" dirty="0" smtClean="0"/>
              <a:t>By: Andrew &amp; Connor</a:t>
            </a:r>
            <a:endParaRPr lang="en-US" dirty="0"/>
          </a:p>
        </p:txBody>
      </p:sp>
      <p:sp>
        <p:nvSpPr>
          <p:cNvPr id="5" name="Rectangle 4"/>
          <p:cNvSpPr/>
          <p:nvPr/>
        </p:nvSpPr>
        <p:spPr>
          <a:xfrm>
            <a:off x="1879395" y="1258397"/>
            <a:ext cx="553068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dirty="0" smtClean="0">
                <a:solidFill>
                  <a:srgbClr val="FF0000"/>
                </a:solidFill>
                <a:effectLst>
                  <a:outerShdw blurRad="38100" dist="38100" dir="2700000" algn="tl">
                    <a:srgbClr val="000000">
                      <a:alpha val="43137"/>
                    </a:srgbClr>
                  </a:outerShdw>
                </a:effectLst>
              </a:rPr>
              <a:t>ISIS/ISIL/</a:t>
            </a:r>
            <a:r>
              <a:rPr lang="en-US" sz="5400" b="1" u="sng" dirty="0" err="1" smtClean="0">
                <a:solidFill>
                  <a:srgbClr val="FF0000"/>
                </a:solidFill>
                <a:effectLst>
                  <a:outerShdw blurRad="38100" dist="38100" dir="2700000" algn="tl">
                    <a:srgbClr val="000000">
                      <a:alpha val="43137"/>
                    </a:srgbClr>
                  </a:outerShdw>
                </a:effectLst>
              </a:rPr>
              <a:t>Daʿesh</a:t>
            </a:r>
            <a:r>
              <a:rPr lang="en-US" sz="5400" b="1" u="sng" dirty="0" smtClean="0">
                <a:solidFill>
                  <a:srgbClr val="FF0000"/>
                </a:solidFill>
                <a:effectLst>
                  <a:outerShdw blurRad="38100" dist="38100" dir="2700000" algn="tl">
                    <a:srgbClr val="000000">
                      <a:alpha val="43137"/>
                    </a:srgbClr>
                  </a:outerShdw>
                </a:effectLst>
              </a:rPr>
              <a:t>/IS</a:t>
            </a:r>
            <a:endParaRPr lang="en-US" sz="5400" b="1"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24435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xISEhUUExQVFRUXFxwXFhgYFxwYHRwWFxQXGRgaGBYYHSggGR4lHRgWITEhJSorLi4uGB8zODMsNygtLisBCgoKDg0OGhAQGy8kHyQsLCwsLCwsLCwsLCwsLCwsLCwsLCwsLCwsLCwsLC0sLCwsLCwsLCwsLCwsLCwsLCwsLP/AABEIANgA6gMBIgACEQEDEQH/xAAcAAACAgMBAQAAAAAAAAAAAAAABQQGAgMHAQj/xABFEAACAQIDBQUDCQYEBQUAAAABAgMAEQQSIQUGMUFRE2FxgZEiMrEHFDNScpKhwdEVI0Ky4fA0U3OCJEOiwvElYnSz0v/EABkBAAMBAQEAAAAAAAAAAAAAAAABAwQCBf/EACURAAICAgICAgIDAQAAAAAAAAABAhEDEiExBEETUSJhFDJxgf/aAAwDAQACEQMRAD8AtWObENPNlkdVEjAe2wGjHQAVr7LEf57ffammNW0kn22PqxNaaUs8r4BYl7Frrih/zXPhIfzNRpcXiF96SUf7m/Wt6YvEHFmMxAYcR5hLzL3Hs8bczy5UydAwsRcV1HyGu0hPEvTKhtrb2Ii7O07IGYhnZjYWUkKCzBQWOgLG1L4t+JiBYzN+6ElzJlJuma+S5svVhe2vSrTJDAztCrr2wGcoWuQtxxXpqNe+o7YCQH3b+H61eOSMunRJxa9CJd9pxdhnYKjOSJiVNpDGCpt7Sk2ObkL9Nd+G35ciRjf2QFC9u2Uv20iXEluBCXF9NaeDYpZSHIAItYcbeItbyrfszZIgNktk1uOdyb3N73N7m/fUsk4vpncIv2ibs7HmWKOUM4DorgF2JGYA2OvfUk4hgLl2A+0f1rUw06CuffKVs8dhHPG0jqWsx7RnXKynKQpYqBcWuBzFZk232W4RatobwIzKkWJBfW4SW55dD41q/aM3+bJ99v1rkOyMUIpo5CLhWufA6E+QNdTVgQCNQdR4Vvw1rRmyd2Odl7TlLZWdj0JY3v0401GLf67feNVMGnWDmVVRTxIv63OvSo+Rjr8kd4pemMvnUn12+8ax+dSG4ztbh7x4+ta71jENB6nxOprJbL0Rtq4uQBQsj36Bmva3jUHDz4h2sJZB1OdreetNSUuDoSNL8bfpWwKKvHPrGqJvHbszXGuNC7AjlnPDrxrP51J9dvvGtJFY5bcPT9OlQspRuM7/AFm+8f1o7ZvrN94/rWsG9e0bMKRn2zfWb7x/Wve3f6zfeP61rrFmA4mi2FI3/OpPrt940fOpPrt941Fdr2AvqehGnE627redZWI4WI7yfjrRYUSPnUn12+8aPnUn12+8aj5T1I8LfmKMxHH1A+IosKNy4uS5Gduo9o8D/wCDWXzqT67feNRka7HwHdzNbKLCiLvBtqKHEFHDguzEEIStlJLFn4LlAJN+A1rVitsYeNWYyocoJIDqSbKGIAvqbMpt/wC4da2bwbJTESkuWspmWwsLiVWja+nQ6Unh3PiGYmSRiyut2yf8yKKIkWUAELELeJpurEjZjXEmIw0q4tY41LBos4HaNlvYjNYldLqQbVt2lhmxLwtBisixSK8iob51OVlBKtwI5G4Iao8W6EKmOzyFYiSqEgrYyLJlNxcgOtwb31PdZNg94cHs5DDcyyZy0giF1U6KqBnIBCIqp/tp/wCAPtt4Jou1xOEgV8UwC6nitxfTMBwUcxwFM4MahYRF07bIGaMMMwGlzlve1zSvYG9uGxbZELLJa+RxYkDjYgkHwvW/bckWHBxfYNLIq5LxgF8hYaakXF6X6YxvRS+dcQZ4mRk7CzdqpBz+6cpU+NtPGom9+2/meHMigFyckYPDMb6kdAATSoLHTLcEddK4S+NngEuGEjCMM0bRnVdGIPsm9uHEWqdh99Mer5u3LdVZVK+gAt5WqFt/aC4iUzBcjOB2i8RnAsSp6GwNut6rGNHLdi2rduRtRyxgY3XKWS/K3EeGt6qIrou7ewVw65m1lYankoP8I/WtGJPbglNqh3U3CzFGzOrWy24frUKrHhZcyKe78edd55aro4xxtmK+0vs8COB0/vwrZlvx4dOPr1rOivPNZ4RpblWKtbQ8fjWdQNrY54QhSFpczqrZSPZDG2YjmBQBqxe3oYpkglLI8hAS6tlJY2Az2y3vpa/TrTStMsSlhmAPC1wDZlNwRfgdTrW6gCFJj4lmEOcdqwLBOZA4nu4fhUrP3H+++sXgQsrlQWUEK1tQG4gHlek20t7MPBiRh5M4YgHPYZRm4Am9/wALUVYhyz9fZ/E/oPGhCB5/xdfOvQbceJ6fCo+JxiR++yIDwzuq6+utAyZRWuA+yNQe8ai3Kxr3MTw4dT+QoA9c8Op0rzIfrH8P0vQF6m9uHKs6QHiravaKKAFW0sSyYmax/wCY2nL3jW1tqLlvYk9P61E23/iJv9Rv5jUKvTeGMqbManKPQwl2i5ilawAWNmuNLWUmqB8mmyY5nkkmRXRFChXAYF2IPA8SAP8AqpnvpvB2SNgo4yXZQHbj9IBdVUakkHL+tNdy8bh4MHGpYIWuxuVJZiyK3uE2IZ0TKfaGlxWObXOqNEb9j2HZOGRg64aJGU3VliUEaW0Ki40qf2q9RS1N4MOb2e6hcxcC49/KRYa6HutU6GYSAMjAqQGUrYhlIuDfmPCos7F28OzRikVBM0WVw5K/xAA+ydRpr+AqsfK0zGKAgHIHa5sbZioy6+Gar4F6m/w9K8xEKurI4DKwsQRcEHqDTTpg0fPleV1jae4OFlVjEDDJysSVzdCpvp4WrluLwzxO0bizISrDvH5d9WUkzhqjUptqOI1HiK65BJmVWHBgCPMXrkVWDdPbKwy2mZ+yYZSdWynkcvTiNOvdVsc9eyc42dApzsc+we5j8BSFtpYO1xi4bd5/KpW7+3MPITGk0Zcn2QTqdNbA2vTzTjKHAscWpcljorDsutz5/kKOz6Ejzv8AgfyrAaSLtiWdYmbDokko91WNgdddetqloTYX0NtR3868z246fD15edZA0wAi9Y6jvH4/1rOikB4DeqRvzufLipVmiZbkKjqxtYZrBlNtePDuq5Enio/G1/7615M5A10GnrcU06E+TMRCwHQWvw5d1c0+VTCSdvE9mMZjyg6mz52LC/eCmndXTO06A+hH4msJUFiTa/Enu526aXpxdOwasqvyb7Pnjw7CYMqs140a4IW2py8gTy8Tzq2GTKPa5c/74Gq7tTfrBwkrmMrDiIxcffNl9DVf2h8pYZGWKAgkEAuwIFxa+VePhenTbsVpDvZ+/wBhJZFjAlUsQqsyixJNgDZiRc91WuuDbv8AZ/OYe1YLGJAzMeACnNr42A867tDKrqGUhlYXBBuCDwIIonGugTM6KKK4OhJtv/ETf6jfzGosshiiabI0hXSNFBJZybDQa2BOpphtDDl8VKOXaNc92Y0zWMAWtoOVbs2XWKijNjhbtlL3U3YlMrYzGfSsSUTmpP8AEbcCBoBy8eDpt2Ys8bXJCymZ812Z5MiqpZidAMqm1uKKeWrhQw008SeXLSsZE4E66jjw1NuHDnWNts0UKpN3sOyqtmIVQgs54K5cXPPUmmWAwawxpGvuooRedlUWAv8AnUkVS9nRbSjwwX28ypGoHsEhiCZGLNfNYgC1xxOtHYFwnlVFZ2NlUFie4C5pTsLejD4tmWItmUZiGXLpe2nWlPa4uWWODFKVjnBR1UKFK/NQze0DnVu0z91gLUQ4HZ2zJg5keN3RlAYsylcyk29nkQvPnRSFZbf4vEfAj9fwrmnyq7PCyxTAfSAq/wBpLZT6G3+0V0TBYuOUZ42V0IFmU3HFgfhXLvlF26uInVIzdIrjMODObZiOoFgL+NOF2EuipUUVN/ZU/ZxyiNmSTPkKgt9GwV7hfdsSONXOCFXqsQQRoRqCOvdUn9nT3I7GW62LDs2uoIJBYW0BAJ16HpUWgCZDtXEJ7s8y+EjAel7Vcd1cTtecB4plaPNlYy5WAta9wBn4G+hF6oVNdhbwYjCEmFhZveVhmU24G1xr3giuWho7kK1hxfQjjYgcjy05VyPGb+46QWzJH3xpY+rFreVJNmbSfDzLOh9sG5JPvA+8GPO/f41P42dbHeybcaj4ubLG7W0VSxvpcAE2/Co+wMW2IhSZkdCb3RtctmIvfKDy6c6j7345IcHKzm2ZTGne7KbKO/ifAE8q4rmhnMMPvXi3KLLiXWMtd2UWOUkFgCgzcL2HfTjbW/WInkWPB5o1uAt1VndibC4IIA7vWqPV5+SzZ4aaSV11RB2ZI5uWBZb9ykX7zVpJLk4R0vDhsi57F8ozEcM1vat3XvVG+UzeAoBhYzZmGaUjkh4Lfvsb93jTbe3e9MGezVe0lK5gL2Cg6Atz66DpyrkmNxTyu0khzO5ux7z+VcQj7Y2zTais442a9gTYZjYXsotcnoNRr31gKschV23G3wXDL2E9+zvdHAvlvqQRxy3104Xqk0WpNWB9AYLGxTLnidXXqpv69KkVy/5J2PbzC+nZi/jm087ZvxrqFQkqdFE7PJUtNN1MjHyzsPy/Gg91bdpC0rkfXa/hmrQXv7tj5/0ok7dhFUjEKbkEnryGnkPGshGO/wBSfiaFuTci2lvXj8BWdIZhqO8fD0rK9e1VflGnePBNkJXOyo1vqte47r2t5mhKxMXb2b9CJlTCOjsCe0JUsvDQBtL69K1pvZgMbEExqZGGvBiL9UZBmXwP41zYUVbRHFlp21vBGkXzXA50g1zsScz3NyBfUL6E/GrCigV0lQgqyYDe+SHCrhljXKL3bMwJVsRHMykLb2T2eQi+qsardFMC8t8pMvaK4gRbGM2DsAVhachDpqD25H+0aa1RgKKKACiiigAro+425MLLHiMXmYEhxGNAEBuC3MkjW2gsdaoGz8N2sscf13VfJmAP4V3PHOYoZcg1SNmQeCkgetTm66Okh/FtSKS5FmDlM1iCPZY39oacMv40g3liEzpC0HawlgZDljKr/wAPiUzJdvZYSNCbrra+vEVyXcLHyR4yIISRI2V1vowINyRzI437q7PXLbiwSsUYzdnBrlMOHhYhQp7SJNR20TaqBlJCCYZrX1HjTnY2Fw+HSypYgZVAF7Ks0rovtcsri9Y0v3gxTRYaaRASyoSttdbcfLj5Ut2+B0is7W3j2U2JmaeMyv8AObkmBCAscqghWHtMpQMLNcE9NK5/t3FRStE0SKn7iMShUCL24DdoVUaWPs8KX4ZGlbLGGkY8lBY/hrXRNzNx2RlnxSgEG6RcbHiGflcHgP8AxVW0kc1ZnsjZK4HZ0804tJLGQQeIDAhEHeb3P9K5sKtnyjbYabEtED+7hNgOr29pj3i5XyPWqpRH7YMf7J3OxeIQSIiqh1Uu1sw6gC5t42pvhvk4lJHaTxoO4MT/ANQUVYPk2jnOGzSschOWFeFkXQm45X01+rVu7PqSfP8ASpubs6SFWwN3osHGUiuWJuztxYjhw4AdO803rC2Xhw6dPDpWyuGdBLLeWYc1lceWY2/vuoqDNMFxcwPAyMPPObVOqmaOsieOVoKKKKkUCoO29mriYJIW0DjQ9GGqt5EA1OooA4DtPZ8mHkaKVcrKfIjkQeYPWtEUTNfKrNbjYE2ubC9uGpA867ntvYcGLTLMt7e6w0ZfA/lwpfufusuAmkkEnaK6qoVk1GWVHuSG42XQ8jY1ZTXs4cTjciFSVYFSNCCCCD0IOoq1bv7sRSxrK8hcH+FfZAINiGJ1Nu61WbeabBbPaIGFpiwiGZ443usWImadmdmuZHSYDha6rc9Gu6W8eAkBMeHZEQ2KGOM/UVdM3NEBJv75fjxq2Om/snO0igb4bAjw6o8asoJyspJI1F1YZtdRfmeVqq9dk3ykXFYJ4IlKteJ1uq6mNArDNe4vbQ8+fE1x6aJkYqwKsOIIsfSnONPoIu0YUV7Vp3a3NOMgaVZlVgxULYnUAH2zfS9+QOnpU26Oiq0VM2psyXDSGOZcrDzBHVTzFQ6YEnZ2LMMscqi5Rg1utjwruOztoR4iOOWM3VvUae0p7wdPEVwaug/JTij++jvoMrjnYtcN65V9KnNcWdRZfMNs6GNi0cUaMeJVACfMCpVYXboD+H4f1qPKVmV47gi2VwH1FxwOXgfOpHRJkcAEngBfyAvxqLs7FRToJI2Ei3tmGouDY26a0v3WkTs2hVZgMO3ZfvQAWtrmFibg3502w2GSMZY1VFuTZRYXJuTYdTQBq2ptKLDRmWVsqjzJJ4AAcSaTbu75QYuXslV0a11zW9oDjYqTr3VUvlS2k7TrAQVSMZgfrs4GvlqPWsvkv2O7THEspCICqE/xOwsbdQBfXvrvVa2xXyVDachaaVjxMrn1cmtMELOyoguzEKo6sTYD1qTtyAx4iZD/AAyv6ZiR+Fqvfyc7sFbYqZbMfolI4AjVyOp4Du8ao3SOasuuysEIIY4hwRAt+pA1PmbmpLE2Nhc8hwv3X5VlRWcoQNkYt54Q0sTQsSwKMbkWJF79/Gp9FFMBJtv/ABE3+o38xpxC91B6gH8KT7b/AMRN/qN/MaY4CdWUAHUAXFbPJVxTM2F/kyVRWMjhQSxAAFySbADqSa8hlV1DIQyngQbg+BFYjSZ0VrxEyxqXdgqqLsx0AA4kmsJMXGqly6hVNixYAAhspBPI308aAN9FArT87js5zrZDZzf3TYGzdDYj1FAFW+UvZYlwvai+aHUAcwzIrX8Bc+Vc53f2qcPKG4odHHd1HeP16127HYUSxvG3B1Kn/cLVwPEwNG7I3vIxVvFTY/Cr4pUTmjq+GxCyKGQhlPAitxSNxkmjSROjKDbvXp5Uk3WKJg4TnF3dkA1Jz6sRa2lgL05raqnHkzcxZA2t8nuHkUth2MbEXUE5kPrqPI+VLNibE2hs/EgpH2sTEK+RhYpfjYkEMOP/AJq14bGMmg1HQ1JbazHgov5mszwzXC5RZZIkHf6GNsMQ0EkzX/d9mpLI1j7RYA5V6348K5PsrZsuJfJCoZrXtcDTS51PfXaMNtXWzjzH5ioOxd0sPh5ziI2ck3ygkZVzcctgPDXhU3GWPhnaal0c92/unJhMPHJIQXaTKwXUKMt1F+ZuDr4Dvqb8lshGMdeTQtfxDx2+JrpO2dmJiYWhkvlbmOIINwR4GlO6+6UWBLPnMkjDLmItZSQbKo62F/Cud7XJ1XJYU6dPhVXxOzJUxpOFHZI6JLMR7rMspDDLlIZmS4tdbZr1Zxqb2t499uVbKndDKH+38ezwv2MgAZw47GRR2bLAc7xEksyZpLKG1INqkYna+PVHVI3Jy4gq3Yu5zJNN2YJNlAKKgHvElhoBa9uxGLjj990T7TBfiaxw2Nik9yRH+ywPwNO/0BU8XtjFM4T5uJFslnfCyABi0AZrFjdSJHNrgrkIPC9WHZOOZolMoVHzMlrFASjsoKq1z7QAIGvHjTF72NuNtPGoWO2VDP2RkXMYnWSM3IIZSCNRx1A0NFgK8Jubh1xD4h7yOzlwGtlVibkheevC97VY6KKTdgFFFFIYUUUUAJdtj/iJv9Rv5jUSGQqwYcqbbyw2kZuZdwfvEilmEiDOFPA16kZJwsxNNSob7TwwmheOysHW1mJA9V1HiOFV6TdzFsYr4kWVCrEZgSGEoIJ/jtnTU21S/E6WsV7XmWbKKVi90sVJG6NOpzKy5SZMoJhhjDcdSDG5sdP3h82WM3deWEwNIMjTySubZro7yOigNpoWXj9XTlVjop7MKKlLu1iWRrzjOyxqTmcABIsrlReysXCte19Ld41vuriD2n74BnF2YF7seyiQhhwtmQte19RVxoo2YUJdjbLmimmkklDLJayi9gQ7m+U8DlZVPG+XwtSflP2LklGJUezJZX7pANCftAeo766hWnF4VJUZJFDIwsQeBoUqdg1wcZ3MYnG4dbm2djblcxsCbeQ9BXRK2bL3Lw2Hm7aPtCwvlVmBVbixtpe9r8SabY2BCjvl9oKT33AJ1HOtGPMoslPG5CdEJNgLmnGGwgjUsbZrcencKpGx/lEjCqHw5DmwJjYEEnnZtQO65roRFz3DTzP9LepozZm+PQQxpclarZFMy+6SP76VJl2a4OguOWo/Oo8uGdfeUgda1qcJezPrJEhNpyDofL9Kz/arXByjTvpfRSeGD9D+SX2NF2v1T8f6VjjNpFo3EZKOVIViLhSRobX1tS2iuX4+P6OvlkUXau6WIBLiQTk8Tds5+/x9arq5o3uLo6niLqyn4g11yl+1diQ4j6QENyddGHrofA0pYeOBrJ9jTcXeA4uA5/pY7K/eCPZbzsb94NWE6HuPxqq7nbsnBvI4l7VXUADLltY31uxueVWk3NtCNb8uXSxrBLhmldGyiiiuRhRRRQAUUUUAaN6feb/UPxNV8G2tWLeZbmTucn8SPzquV6Pj/wBDJl/sP8Fic69441JquYecowI8+8VYUcEAjgday58WjtdFsc9kZUUUVAqFFFFABRRRQAViV8j1/vjWVFAFdl3OwZlEvY+0GDewzKMwN7lL5ePSn0TcRY34+pNvhWbG1eIOvE6mnYjKsXQEEHgeNZVoxsuVCedrDxNOKbaSBvgQOBc24X08Kxoor1jCFFFFABRRRQBvwpkvZCb8bX/I6U5wryH31A77/lSOGUqQw4in2GxAcXHmOlZPJT7r/pfC/wBm6ioW08SUUAGxPwo2VMWU5jex41m+N6bld1tqTaKjnGx52jLAOqqxB0srlgpudNcjelatobVhhy9o1swYgAFiQqFzooJ91T48q4OybRWKuDexBtxseHj0rKkBu2qmZ5R1Zh+JqpMLG3SrftD6V/tn41WdpR5ZD36+v9b1r8aX5NGfMuEyLTzZcl4wOY0P5UjqbsmQiQDkb38gTV88dof4TxyqQ7oqqb370PgpYhkDpICSL2Iylb20197h3d9ONibbixUfaRm44MOanow5fDvrzqdWa7GdFFeMbUhntFYanu/E/wBKOz7z6kfC1AGdYs4H9/lWHZi9jrpz159/l61mqgcABQB4BfU+Q/Ws6K1TYhV942ppN9Cbowx0xRCRx4DzpFJKzG7Ems8TOXJNza+g6CtNejhxaLnsyZJ7MKKKKscBRRRQAUUUUAFZIxBuCQe6saKAMncsbkknvpxsdfYJ6mktPtmfRr5/E1n8niFFcPMhdtLd1JpxMzf5d0Kgg9n21r369sfuilZ3FTLl7Zvo8lygLf4X5v7175bANl63q314TWC2aaE2yNgCCeWbtGcyDKQQBoHLDgbEjMRwGnfcl1SfF70YKO4bER3HEKc59FvWyHb+HdQyvowBHssNCLjS1Omw4Hm0PpX+2fjSjaeFL2Ki5Gh8PP8AvWm+0PpX+2fjUenGbjK0Jx2VMrBFTNlJd/AH9PzrdtPBG5df9w/Oo+zJMsg79P0rfKanjbRmUdZpMr/ysYb9zDJ9WQqT9tb/APZVK3c29Jg5GeMBsy5SpvY/VJt0PxPWuvby7L+dYaSL+Ii6E8nXVfxFvOuUQ7n49jb5uw72KgDxN/hescGqpmh9nU929tLjIe0j9kg5XQ65WGuhBGhBB86bKvM6n++ApHudsD5lAUZgzu2dyOANgAFvxAA4+NPqk++DpBRRWuSZV4kChK+gsyccxxH9kVhJiUUXJt8fSoWJ2oOCDzP5ClbuSbk3NaMfjN/24JSypdDhtqR958qW43E9o17WFrCo9FaoYYwdojLI5cMKKKKqcBRRVuwOEjMcZKISUUk5R9Ud1cylQ0rKjRT/AGrtjZ+GcRztFG5UOAUv7JJAOinmrelY7M23s/EP2cLxO9icojtoOJ1UVx8qOtGIqKuvzKP/AC0+4P0o+ZR/5afcH6U/kFoUqirp8zj/AMtPuD9KPmcX+Wn3R+lHyBoUum+xpdCvTUeB/v8AGpO8MCLGpVVU5xwUD+FulJsDLldT32Pga5yLeDHF6yLDXIN+d45MRO8SsRDGxQKNAzKbMzddQbcrWrr9ct23uBiu2docjozFhdsrDMSbEEW0vxBrBCr5NUik1ftlfQRf6a/yilkfye448ol+1J/+VNXTZ+7DpFGrMmZUVTZja4UA2uvC9UlJHNMuO0PpX+2fjUepG0PpX+2fjUeos7QUq2lg7e2unUfmKa1hMl1I6g/Cu8c3GVnM47Iwws2dQfXxrOWVV94gVXY5WXgSPCvHYk3Jue+tP8X8u+CXzcDh9qIOFz5frUaXarH3QB460uoqsfHgvRw8smb5MU7cWPw+FaKKKqkl0TbsKKKKYBRRRQAUUUUAFXPZ/wBFH9hf5RVMq6bP+ij+wv8AKKnk6OoHIvlhP/Hp/wDGT/7p60fJQf8A1Bf9KT/trq21Yoi4zwxSHKNXQMbXOlzy4+prHZsUQf2YYUNj7SRqp9QKy7Lai9OhX8okKtDHdh7Ll+yeOSSOayN+7cRajqDrqBoaR7OxGKjnlmRDErz4JHhaMt7D4aNH9s6jJ8VN6u+1ttRYYoHzlpM2RI0aRmyAFiFUE2AIv4ipolHX1NtSL2I691d0cnN03gxcMWHWKMrrmdeysjK2LdCFAUnMF9o6ra4Ot66XWAnU3sw0tfUc+HrWpsYoZFF2zlgCouBkFzmYcOnjTQEDeX6Jftj+VqrdWTeX6Jftj+VqrdXh0Sl2WPDS5lB6/HnW2kOBxZjOuqniPzFPFYEXHA1gzY3B/o0457IyoooqJQkbQ+lf7Z+NR637Q+lf7Z+NaKb7EgooopDE2OwLAkqLg66cvKofZt0PoastFao+TJKmiLwpsri4ZzwVvSto2fJ9X8RT6ih+VL0hfChKmy3PGw8/0r3HYMRqttTexPl0pzSTaWIYsyk6A8Ld3WusWSeSQpwjGJCooorYQCiiigAooooAKuez/oo/sL/KKplMItsSqoUFbAADTkBauJxbHF0PcdhmZgQOVuPeaxwWFZWuRp40n/bk3Vfu0ftybqv3ah/H5sr8vFG/fLY0mKRFiWLOM2WVneN4mIADxNGCSRzUkA2FLZd1cSZ82eJozPDiGZswctHAImGUCwvbNe/O3fUv9uTdV+7R+3Juq/drv4mc7oRD5PHWFY07FScKIZbXAeUYiOTO1h7XsqwuddabbO3SaHFJKvZLCmJnmVFFsqTYZIgFUCwOZSSBpat/7cm6r92j9uTdV+7R8TDcY7y/RL9sfytVbqZjNoySgK1rA30FtbEfnUOqxVI4k7YU42O90I6HTzpPTDZM4DFT/Fw8annjcGdYnUhxRRRXmmwk7QU9q+n8Z+NR8p6V5RTYke5T0oynpXlFAz3KelGU9K8ooA9ynpRlPSvKKAPH0BJB01quy5mJJB1N+FFFa/FXbM+f0YZD0PpRkPQ+lFFa7IBkPQ+lGQ9D6UUUWAZD0PpRkPQ+lFFFgGQ9D6UZD0PpRRRYBkPQ+lGQ9D6UUUWAZD0PpRkPQ+lFFFgGQ9D6UZD0PpRRRYBkPQ+lGQ9D6UUUWAZD0PpXqqw1APpRRQA/wuIDjoeYrflPSvKK83LBRlSNmOTkuT//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6" cy="688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2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20" name="Picture 4" descr="http://isisstudygroup.com/wp-content/uploads/2014/08/as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6927"/>
            <a:ext cx="9150928" cy="686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48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In 2012 the Syrian people began to protest the oppressive government </a:t>
            </a:r>
            <a:r>
              <a:rPr lang="en-US" dirty="0"/>
              <a:t>of Bashar Hafez al-Assad and </a:t>
            </a:r>
            <a:r>
              <a:rPr lang="en-US" dirty="0" smtClean="0"/>
              <a:t>soon a police state began with nearly all freedom denied to the people of Syria</a:t>
            </a:r>
          </a:p>
          <a:p>
            <a:endParaRPr lang="en-US" dirty="0" smtClean="0"/>
          </a:p>
          <a:p>
            <a:r>
              <a:rPr lang="en-US" dirty="0" smtClean="0"/>
              <a:t>Thousands died while protesting, militants frequently opened fire on protesters</a:t>
            </a:r>
          </a:p>
          <a:p>
            <a:endParaRPr lang="en-US" dirty="0" smtClean="0"/>
          </a:p>
          <a:p>
            <a:r>
              <a:rPr lang="en-US" dirty="0" smtClean="0"/>
              <a:t>Small armed rebel groups began appearing and fighting back the Syrian army and police</a:t>
            </a:r>
          </a:p>
          <a:p>
            <a:endParaRPr lang="en-US" dirty="0" smtClean="0"/>
          </a:p>
          <a:p>
            <a:r>
              <a:rPr lang="en-US" dirty="0" smtClean="0"/>
              <a:t>When ISIL, being so highly disciplined and experienced invaded Syria they had little trouble with rebel groups and where much more fearsome than the Syrian military and easily defeated them off</a:t>
            </a:r>
          </a:p>
        </p:txBody>
      </p:sp>
      <p:sp>
        <p:nvSpPr>
          <p:cNvPr id="4" name="Rectangle 3"/>
          <p:cNvSpPr/>
          <p:nvPr/>
        </p:nvSpPr>
        <p:spPr>
          <a:xfrm>
            <a:off x="1342169" y="228600"/>
            <a:ext cx="560922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Syrian Rebellion</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Tree>
    <p:extLst>
      <p:ext uri="{BB962C8B-B14F-4D97-AF65-F5344CB8AC3E}">
        <p14:creationId xmlns:p14="http://schemas.microsoft.com/office/powerpoint/2010/main" val="275692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www.themorningsidepost.com/wp-content/uploads/2012/11/APTOPIX_Mideast_Syria_0b3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86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ISIS has a critical foothold in Syria and over many very profitable oil fields, currently producing 4% of the entire world supply of oil</a:t>
            </a:r>
          </a:p>
          <a:p>
            <a:r>
              <a:rPr lang="en-US" dirty="0" smtClean="0"/>
              <a:t>With the chaos in Syria unable to provide a solid leader or a disciplined militia ISIS forces have had little problem holding onto their territory and becoming increasingly more wealthy and powerful</a:t>
            </a:r>
          </a:p>
          <a:p>
            <a:r>
              <a:rPr lang="en-US" dirty="0" smtClean="0"/>
              <a:t>They also looted the Iraqi and Syrian military weapons caches and are extremely well armed</a:t>
            </a:r>
            <a:endParaRPr lang="en-US" dirty="0"/>
          </a:p>
        </p:txBody>
      </p:sp>
      <p:sp>
        <p:nvSpPr>
          <p:cNvPr id="4" name="Rectangle 3"/>
          <p:cNvSpPr/>
          <p:nvPr/>
        </p:nvSpPr>
        <p:spPr>
          <a:xfrm>
            <a:off x="1354990" y="152400"/>
            <a:ext cx="3449983"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ISIS in Syria</a:t>
            </a:r>
            <a:endParaRPr lang="en-US" sz="4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Tree>
    <p:extLst>
      <p:ext uri="{BB962C8B-B14F-4D97-AF65-F5344CB8AC3E}">
        <p14:creationId xmlns:p14="http://schemas.microsoft.com/office/powerpoint/2010/main" val="1427067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ww.scotsman.com/webimage/1.3223843.1386366298!/image/1930508342.jpg_gen/derivatives/articleImgDeriv_628px/19305083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55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15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ISIS is almost exclusively funded through oil and extortion </a:t>
            </a:r>
          </a:p>
          <a:p>
            <a:r>
              <a:rPr lang="en-US" dirty="0" smtClean="0"/>
              <a:t>They hold control over many oil fields in Syria and a few in Iraq</a:t>
            </a:r>
          </a:p>
          <a:p>
            <a:r>
              <a:rPr lang="en-US" dirty="0" smtClean="0"/>
              <a:t>They’re also known for kidnapping and holding people of interest for ransom to fund their organization</a:t>
            </a:r>
          </a:p>
          <a:p>
            <a:r>
              <a:rPr lang="en-US" dirty="0" smtClean="0"/>
              <a:t>This has made them the most wealthy and well armed terrorist organization in the world</a:t>
            </a:r>
            <a:endParaRPr lang="en-US" dirty="0"/>
          </a:p>
        </p:txBody>
      </p:sp>
      <p:sp>
        <p:nvSpPr>
          <p:cNvPr id="4" name="Rectangle 3"/>
          <p:cNvSpPr/>
          <p:nvPr/>
        </p:nvSpPr>
        <p:spPr>
          <a:xfrm>
            <a:off x="543815" y="228600"/>
            <a:ext cx="4919937"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Follow the Money</a:t>
            </a:r>
            <a:endParaRPr lang="en-US" sz="4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Tree>
    <p:extLst>
      <p:ext uri="{BB962C8B-B14F-4D97-AF65-F5344CB8AC3E}">
        <p14:creationId xmlns:p14="http://schemas.microsoft.com/office/powerpoint/2010/main" val="3137143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cdn0.vox-cdn.com/assets/4607083/ISIS_map_o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66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3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smtClean="0"/>
              <a:t>The Iraqi army is made up of 250,000 members and are very poorly trained and display little discipline or will to fight</a:t>
            </a:r>
          </a:p>
          <a:p>
            <a:r>
              <a:rPr lang="en-US" dirty="0" smtClean="0"/>
              <a:t>ISIS fighters where originally about 2,500 in numbers, but have grown to 15,000 actual combatants</a:t>
            </a:r>
          </a:p>
          <a:p>
            <a:r>
              <a:rPr lang="en-US" dirty="0" smtClean="0"/>
              <a:t>Clearly the Iraqi army could have easily destroyed the ISIS fighters by numbers, however their will to fight and belief in their cause is much less powerful than that of the ISIS combatants</a:t>
            </a:r>
          </a:p>
          <a:p>
            <a:r>
              <a:rPr lang="en-US" dirty="0" smtClean="0"/>
              <a:t>There are reports of over 45,000 Iraqi militants fleeing from less than 900 ISIS fighters due to their sheer power, weaponry, and ruthlessness</a:t>
            </a:r>
            <a:endParaRPr lang="en-US" dirty="0"/>
          </a:p>
        </p:txBody>
      </p:sp>
      <p:sp>
        <p:nvSpPr>
          <p:cNvPr id="5" name="Rectangle 4"/>
          <p:cNvSpPr/>
          <p:nvPr/>
        </p:nvSpPr>
        <p:spPr>
          <a:xfrm>
            <a:off x="2460263" y="381000"/>
            <a:ext cx="346280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solidFill>
                  <a:srgbClr val="C00000"/>
                </a:solidFill>
                <a:effectLst>
                  <a:outerShdw blurRad="76200" dist="50800" dir="5400000" algn="tl" rotWithShape="0">
                    <a:srgbClr val="000000">
                      <a:alpha val="65000"/>
                    </a:srgbClr>
                  </a:outerShdw>
                </a:effectLst>
              </a:rPr>
              <a:t>Iraqi Forces</a:t>
            </a:r>
            <a:endParaRPr lang="en-US" sz="4400" b="1" cap="none"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98560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s3.reutersmedia.net/resources/r/?m=02&amp;d=20100812&amp;t=2&amp;i=178361950&amp;w=&amp;fh=&amp;fw=&amp;ll=700&amp;pl=378&amp;r=2010-08-12T154833Z_01_BTRE67B17X300_RTROPTP_0_IR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6"/>
            <a:ext cx="91440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045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ISIL originated as the strongest, most unruly branch of the al Qaeda terrorist group, known as Al Qaeda in Iraq (AQI)</a:t>
            </a:r>
          </a:p>
          <a:p>
            <a:endParaRPr lang="en-US" dirty="0" smtClean="0"/>
          </a:p>
          <a:p>
            <a:r>
              <a:rPr lang="en-US" dirty="0" smtClean="0"/>
              <a:t>In February 2014 Al Qaeda and AQI split as the frayed relationship could no longer continue, and ISIL was formed.</a:t>
            </a:r>
          </a:p>
        </p:txBody>
      </p:sp>
      <p:sp>
        <p:nvSpPr>
          <p:cNvPr id="4" name="Rectangle 3"/>
          <p:cNvSpPr/>
          <p:nvPr/>
        </p:nvSpPr>
        <p:spPr>
          <a:xfrm>
            <a:off x="2226405" y="304800"/>
            <a:ext cx="4145558"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dirty="0" smtClean="0">
                <a:ln w="50800"/>
                <a:solidFill>
                  <a:srgbClr val="C00000"/>
                </a:solidFill>
                <a:effectLst/>
              </a:rPr>
              <a:t>Who Are they?</a:t>
            </a:r>
            <a:endParaRPr lang="en-US" sz="4400" b="1" cap="none" spc="0" dirty="0">
              <a:ln w="50800"/>
              <a:solidFill>
                <a:srgbClr val="C00000"/>
              </a:solidFill>
              <a:effectLst/>
            </a:endParaRPr>
          </a:p>
        </p:txBody>
      </p:sp>
      <p:sp>
        <p:nvSpPr>
          <p:cNvPr id="2" name="TextBox 1"/>
          <p:cNvSpPr txBox="1"/>
          <p:nvPr/>
        </p:nvSpPr>
        <p:spPr>
          <a:xfrm>
            <a:off x="457200" y="5867400"/>
            <a:ext cx="5333640" cy="646331"/>
          </a:xfrm>
          <a:prstGeom prst="rect">
            <a:avLst/>
          </a:prstGeom>
          <a:noFill/>
        </p:spPr>
        <p:txBody>
          <a:bodyPr wrap="none" rtlCol="0">
            <a:spAutoFit/>
          </a:bodyPr>
          <a:lstStyle/>
          <a:p>
            <a:r>
              <a:rPr lang="en-US" dirty="0">
                <a:hlinkClick r:id="rId2"/>
              </a:rPr>
              <a:t>https://</a:t>
            </a:r>
            <a:r>
              <a:rPr lang="en-US" dirty="0" smtClean="0">
                <a:hlinkClick r:id="rId2"/>
              </a:rPr>
              <a:t>www.youtube.com/watch?v=vOGLesXQ4Tc</a:t>
            </a:r>
            <a:endParaRPr lang="en-US" dirty="0" smtClean="0"/>
          </a:p>
          <a:p>
            <a:endParaRPr lang="en-US" dirty="0"/>
          </a:p>
        </p:txBody>
      </p:sp>
    </p:spTree>
    <p:extLst>
      <p:ext uri="{BB962C8B-B14F-4D97-AF65-F5344CB8AC3E}">
        <p14:creationId xmlns:p14="http://schemas.microsoft.com/office/powerpoint/2010/main" val="1936449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Iran has begun to fight against the ISIS combatants, but purely for religious reasons and they support the al-Assad regime</a:t>
            </a:r>
          </a:p>
          <a:p>
            <a:r>
              <a:rPr lang="en-US" dirty="0" smtClean="0"/>
              <a:t>Although the UN, US, and Coalition forces appreciate the support, one must contemplate the agenda of Iran once ISIS fighters are defeated</a:t>
            </a:r>
          </a:p>
          <a:p>
            <a:r>
              <a:rPr lang="en-US" dirty="0" smtClean="0"/>
              <a:t>With the coalition dead set against the Assad regime and Iran supporting them, this can easily breed ground for new conflicts in the near future</a:t>
            </a:r>
            <a:endParaRPr lang="en-US" dirty="0"/>
          </a:p>
        </p:txBody>
      </p:sp>
      <p:sp>
        <p:nvSpPr>
          <p:cNvPr id="4" name="Rectangle 3"/>
          <p:cNvSpPr/>
          <p:nvPr/>
        </p:nvSpPr>
        <p:spPr>
          <a:xfrm>
            <a:off x="2186952" y="2462"/>
            <a:ext cx="400943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solidFill>
                  <a:srgbClr val="C00000"/>
                </a:solidFill>
                <a:effectLst>
                  <a:outerShdw blurRad="76200" dist="50800" dir="5400000" algn="tl" rotWithShape="0">
                    <a:srgbClr val="000000">
                      <a:alpha val="65000"/>
                    </a:srgbClr>
                  </a:outerShdw>
                </a:effectLst>
              </a:rPr>
              <a:t>Iran and Syria</a:t>
            </a:r>
            <a:endParaRPr lang="en-US" sz="4400" b="1" cap="none"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88900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pbs.org/wgbh/pages/frontline/tehranbureau/images/Asad-Khamene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9103260" cy="712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82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ISIS now controls large swathes of territory including Mosul (Iraq’s second largest city) and are currently launching offensives on Baghdad Iraq’s capital and largest city</a:t>
            </a:r>
          </a:p>
          <a:p>
            <a:r>
              <a:rPr lang="en-US" dirty="0" smtClean="0"/>
              <a:t>Along with the oil fields and other illicit sources of funding ISIS has stolen hundreds of millions from captured banks, financial institutions, and other precious items</a:t>
            </a:r>
          </a:p>
          <a:p>
            <a:r>
              <a:rPr lang="en-US" dirty="0" smtClean="0"/>
              <a:t>As of September 25</a:t>
            </a:r>
            <a:r>
              <a:rPr lang="en-US" baseline="30000" dirty="0" smtClean="0"/>
              <a:t>th</a:t>
            </a:r>
            <a:r>
              <a:rPr lang="en-US" dirty="0" smtClean="0"/>
              <a:t> ISIS has an estimated bankroll at about 2.3 Billion US dollars</a:t>
            </a:r>
          </a:p>
        </p:txBody>
      </p:sp>
      <p:sp>
        <p:nvSpPr>
          <p:cNvPr id="4" name="Rectangle 3"/>
          <p:cNvSpPr/>
          <p:nvPr/>
        </p:nvSpPr>
        <p:spPr>
          <a:xfrm>
            <a:off x="1074237" y="457200"/>
            <a:ext cx="349166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solidFill>
                  <a:srgbClr val="C00000"/>
                </a:solidFill>
                <a:effectLst>
                  <a:outerShdw blurRad="76200" dist="50800" dir="5400000" algn="tl" rotWithShape="0">
                    <a:srgbClr val="000000">
                      <a:alpha val="65000"/>
                    </a:srgbClr>
                  </a:outerShdw>
                </a:effectLst>
              </a:rPr>
              <a:t>ISIS Control</a:t>
            </a:r>
            <a:endParaRPr lang="en-US" sz="4400" b="1" cap="none"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0347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www.gannett-cdn.com/-mm-/620ae1d1b885e462e938ca5828c35b12dfbabac3/c=224-0-1645-1069&amp;r=x383&amp;c=540x380/local/-/media/WTSP/WTSP/2014/08/08/1407504666000-i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43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Another critical contributor to ISIS’s success is their rapid modernization</a:t>
            </a:r>
          </a:p>
          <a:p>
            <a:r>
              <a:rPr lang="en-US" dirty="0" smtClean="0"/>
              <a:t>You tube videos, websites, forums, and social media are all being used to distribute propaganda and show terrorist acts such as beheadings and the slaughter of innocents by the thousands</a:t>
            </a:r>
          </a:p>
          <a:p>
            <a:r>
              <a:rPr lang="en-US" dirty="0" smtClean="0"/>
              <a:t>This is what created such an infamous reputation for the relatively new group and has begun to start pockets of ISIS supporters in countries all around the world, including Canada </a:t>
            </a:r>
            <a:endParaRPr lang="en-US" dirty="0"/>
          </a:p>
        </p:txBody>
      </p:sp>
      <p:sp>
        <p:nvSpPr>
          <p:cNvPr id="4" name="Rectangle 3"/>
          <p:cNvSpPr/>
          <p:nvPr/>
        </p:nvSpPr>
        <p:spPr>
          <a:xfrm>
            <a:off x="932523" y="152400"/>
            <a:ext cx="4466094"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C00000"/>
                </a:solidFill>
                <a:effectLst>
                  <a:outerShdw blurRad="76200" dist="50800" dir="5400000" algn="tl" rotWithShape="0">
                    <a:srgbClr val="000000">
                      <a:alpha val="65000"/>
                    </a:srgbClr>
                  </a:outerShdw>
                </a:effectLst>
              </a:rPr>
              <a:t>New-Age Terror</a:t>
            </a:r>
            <a:endParaRPr lang="en-US" sz="4400" b="1" cap="none" spc="50" dirty="0">
              <a:ln w="11430"/>
              <a:solidFill>
                <a:srgbClr val="C00000"/>
              </a:solidFill>
              <a:effectLst>
                <a:outerShdw blurRad="76200" dist="50800" dir="5400000" algn="tl" rotWithShape="0">
                  <a:srgbClr val="000000">
                    <a:alpha val="65000"/>
                  </a:srgbClr>
                </a:outerShdw>
              </a:effectLst>
            </a:endParaRPr>
          </a:p>
        </p:txBody>
      </p:sp>
      <p:sp>
        <p:nvSpPr>
          <p:cNvPr id="2" name="TextBox 1"/>
          <p:cNvSpPr txBox="1"/>
          <p:nvPr/>
        </p:nvSpPr>
        <p:spPr>
          <a:xfrm>
            <a:off x="304800" y="896034"/>
            <a:ext cx="5372048" cy="646331"/>
          </a:xfrm>
          <a:prstGeom prst="rect">
            <a:avLst/>
          </a:prstGeom>
          <a:noFill/>
        </p:spPr>
        <p:txBody>
          <a:bodyPr wrap="none" rtlCol="0">
            <a:spAutoFit/>
          </a:bodyPr>
          <a:lstStyle/>
          <a:p>
            <a:r>
              <a:rPr lang="en-US" dirty="0">
                <a:hlinkClick r:id="rId2"/>
              </a:rPr>
              <a:t>https://</a:t>
            </a:r>
            <a:r>
              <a:rPr lang="en-US" dirty="0" smtClean="0">
                <a:hlinkClick r:id="rId2"/>
              </a:rPr>
              <a:t>www.youtube.com/watch?v=2B9yEL_R4MY</a:t>
            </a:r>
            <a:endParaRPr lang="en-US" dirty="0" smtClean="0"/>
          </a:p>
          <a:p>
            <a:endParaRPr lang="en-US" dirty="0"/>
          </a:p>
        </p:txBody>
      </p:sp>
    </p:spTree>
    <p:extLst>
      <p:ext uri="{BB962C8B-B14F-4D97-AF65-F5344CB8AC3E}">
        <p14:creationId xmlns:p14="http://schemas.microsoft.com/office/powerpoint/2010/main" val="1517602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i.guim.co.uk/static/w-620/h--/q-95/sys-images/Guardian/Pix/pictures/2014/8/20/1408530010517/Screengrab-from-the-ISIS--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81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52707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xQTEhQUEhQUFBUXGBgYGBgYGBUYFBcYGBgXGBoYFxQYHSggGBolGxgUITEhJSkrLi4uFyAzODMsNygtLisBCgoKDg0OGxAQGywmHyYwLCwsLCwsLCwsLCwwLCwsLCwsLCwsLCwsLCwsLCwsLCwsLCwsLCwsLCwsLCwsLCwsLP/AABEIAKEBOQMBIgACEQEDEQH/xAAcAAAABwEBAAAAAAAAAAAAAAAAAQIDBAUGBwj/xABGEAACAQIEAwYDBQQIBQMFAAABAhEAAwQSITEFQVEGEyJhcYEykaEHQrHB0RQjUvAVM1NicoKS4SRDorLxo8LTFzRjc5P/xAAZAQACAwEAAAAAAAAAAAAAAAADBAABAgX/xAAnEQACAgICAwACAQUBAAAAAAAAAQIRAxIhMQQTQSJRMlJhgZGxFP/aAAwDAQACEQMRAD8A7BFUPbbtRb4dhjfuAsScltBPjuEEhZjwiAST+cCrHjnExhrD3iC2UAKo0LuxCogPIs7KJ86572R4L+1Xr3E+JXBc7q5cS0HMWbQtHK7hToqhgYHQSSTrRGxaMfrNzie0eHtIr3ri25FolSZa332iG4BqqkyMx00qTxXi1nDKjXmyK7i2GglczAlczDRQYiTpJHWsI1uzisHxTGuqhLzg2muCM1vDLbFvfXK9y2SB/f2qvxHam0cKvD8TbcZcP4rz6qt60iXVt5fiuETbUxzMazU2NaHSuCcYs4u13th8yyVOhDKw3V0OqsOhp21xGy1x7SXbb3UEvbDqbi/4kBleW/WuUdmBfs4i5gsO2W/es2O8ZTmGHJGe87DbvVzMB53E08Jqw7R8MPCL1rE4LD2yncXLNy7cuKkXbjoVu3neS5ke+oqtiaKzY4LtOn7AmLvZUbu2ZrYInOkh0WdyGEfKo3YDtJfxyXnvWrdsJcyIbbF0YZQTDnRipMFhoSD0qjwP2VWbiJcxdy7cus3e3EFz/h87nPcCIAIUt+FdCweES0i27SKiKIVVEKAOQFRNkdDkUVKihWrMUFFCKOhFSy6CoopUUUVVkBFCKFCpZKCijihQqWSgRRRSooRUslCYoopdCpZVCYoopVCpZKExQilUKuyUJiiilxQipZVCaEUcUIqWShMVTdrh/wAHe8gp+TqauiKpu2X/ANjiT0tk/KDUsqi2aqzi/HLGGAN98gO3hdpmYHhB10PyqyBkA9QPwrkf2u8QJvrb5KPrlB+mdvnWJyoJCOz5NU32j4PUJ39w6fDb6mB8TDnA96o3+1dIIs4O9cILGWdEgNmfUANECRHkYqnHDu5w1u+mGLeAZouQ2Y5CTMENLopG0aAA1lcVea1Yt4pQjftLXQF1Atm3cLDUfFOc9NKWWeTY4/GjFWzTYv7V8azMtvD4e1lJBLd5cIiZ+8onQnY7VQY/t5xJwS2KZRMEW1S2BvHiRQ2sHcms5juLscyqVZSZzFYJkCdNhrPnUTvSdJOWZAJnXr5nf50xFv6Lyivh6K+zXiPfYFCWLOCcxJkkkkSSdzoT71q65P8AYxjdO7n7zqB/iQXZ/wDRf5mus1cHxQPMvysyvbnGK1vhtwH90+OwxJjTKVuMubp48nuBTnEux7kutq5YNi5dN5rGIsm7bW6TLNbyupALS0NIkmIqKnChisPjOF3ZTumJstJLKhdrll5nXL+72jRo0qrT7Q7+BTuOKYe5bvIMq4hVL4a7GgclYIJ6D6bVGaV1wQe3/C+ILew6I9m7auxZtlwLdu1ffNBtWUOhVVzBjmI1pux2Wt4ZX4jxh2u4g3HFqymgNxmIQWVGpdjDDpMnaajYXtecTiUvWreJ4niEkWUW1+z4KwW0LaszFo+8x9xW47Odlrz3hjeJut7EgRatqP3GGB3FtTu/Vt6o30O9gOzX7Nbe9dRVv3zmdRqLa7raDHVokksdSxY860uKwlu6MlxEuLIbKwDCQZUweYI+lPmmjcAeDHwT7KTJPl4qsxy2OCjiotjHqzZRInaefP20qXVKSfRJQcXTCihFHQqyqCAo4oUKlkoI0QpRqLj8allC9wwBA6kk8gP52qrIkRLnG0DMCGhWKk+YJB06aGrOKwGL4raZ7rqNGzFZUTJBmekmfmK1XCOPW75gBkY7BuekkT13oUMqbabDzw0k0i1oUYo6LYChNClRQioShFHSooiKuyqCoUeWhFSyUFFFSooRUslCYoRRxQqWQKKEUdCpZKE1mvtCxfd4G6InvR3MzGXvAwzecdK0prm320YxRas2/H3jMSkNCSCgOdefhLR0J9apyK1tmx7NcQOIwtq7AGYEabeFimh/y1x37UMRnxKwNYusf8PfXEUn/JaU+9dA+za6lrhovMxA8dxszeFSrukDko8A9SfOuLca4qb+LBtnMFt2rQPXJbVWb3fvD71ltNWw0U1JpF1iOPOhC3WdlV1bU6NlOaJ5gwIqVw64L+CDFLZAxtweKAqi5aBlZBjWBWUx2PQ2WS4njWch13mJB5Rrpzir/sxdH9G4kkSou2WI/wAZNtvaCKQyKo7JfTqQezUW/hW9seHIlu3cQrOYocoADDxEGBsYFZlHFXPEsDduXCDcBQHw5jsD5KPL6Udns+o/rLnnCgD6sfyo8MsYx5YrPDKUnSNp9iLE4t9DlC7x4Q+S6FWepU3DH90126a4F2D4v3eItWUULaZ2PPMz5GCksTOxj5bV17v26n51mXlet9Gf/L7EqfQfabELhsTh8V4udm7Ct4rTSwOaIJVlJga61pyOtUvanALctqz/AA2yc3kjjKzjzQ5X9EI51WWONFsLcR83e2YRyjDMypqzhj1CODv9acsVo1ygco9qOq7ga3BaBu5g5+LMZJI0BiYWRGlWE1VkoOszxnjaWcUBcUwtphpqXF0pAiNINtgfIitLXLe02MzYwsJ+IjnsAV6jQhRzFCyTpBcULfJfcF4ki3EZ3hZKrPUiBAAk1tLbhgCCCDsRtXK7FyBrovPVo8tBKkexro3Aj/w9rWZUHruSd6H48uKDeVzJMsBR0QNCmLFaDojR0U1LJQlq532+49NxrChiLcGVBKzpmLR8OWQJ6ztW34zddbTNba2hAJL3CcqCD4oAMmY0P+1clxXGwWvIGDG4IcqCFeTnO4UxOYbQZ9KDllxQbDHmx4cQY2gO4MeATIlvEPu5/vbbc6tbHaMWSpyuWyrc8Kg6ZQfExIgbjTpWN4bx57N4IcptbhWhUU76PEgbwNRMaaVoeH8UtuxZCQywqKBsSza5toUSR1IHKaSpqVnQtanUOGY7vc7L8AYBepGUEn/qqcDVF2RuA2DB/wCY3tosfSryafhO4pnMnCpNCqFJzedHNa2Ma0HQpu68KxG4BPyE0nB389tH08Sg6bSQCY96uyUO0dFNCallUHRTQJqv4hxnD2P669at+TMob/Tv9KmxKJ80JrJ4r7ReHp/zi5/uW7h+pAFVV/7VsNBNqxiLgEyYRVEEAyZMasvzFVsXozoE0U1zNPtLv3mtjD4ZPGyrLM7KpuXRZQOQBEsya+dU937Q+IvZa+osW7QTPITUjvkseEMzai44GsfC3Sq3RfqZ2M1yD7T+Eq738V3j5lvWLCpkJt/DaLMzkEAjvdNQJHMmKpuH9tOIYm/btftLjvHVPCEWASATovISfaunXkRi1vLbcEq13Mo8RABQsPvN4VIJ2ihzzJcMLjwPs4jxfit6yLuEtt+4zqzDKurLqNgIEkGOZAO9UNjGZSIA02jTXka7/YwWE71ychfMZWRlB2+AaTGXerG9wHDuPHh7DeqL+lLPyVVNDXpd7I8x3nZ2+f1M6mrrgHFWsq9o/wBVdK59NiNiK7df7C4Bt8JbXzUlT9DVfd+zHBNPhvJ6PI+oq35EJLVopYpxeyZyTi3CrgvLbtF7guot0ARpOeRoTopD66b7Cp+E7FYxyCyZdN3OsfpXReFdkJuNcS4Lb2We2s2wdIKhjBGU5WmNpk86cwPZfE4Yyl9Lu+YXDd8Wm531mDNaWeKSA5cOWTerMtwrsfcsOl5mQd2wcgSSQupAPoDWu/pG/wBF+VVHEX4kVcomFyhu7PxlgxIUAgsNCSsGI1FaD9mvf2FyhZnGTTCeLGcItTN/dQMpVgCpBBB2IOhB9q5Zx/F/s+JuW20JtradjrmTMpW4OpNpbanzzV1Nm58uvIe9cK+0TiyXMZcuLLKIQGd8qgEj+6SD+POnXOheMNjsPGeIhbSujAo5EMp0KkEggjcHSqfCdo2Vo+NZ1E+Lzyk/hXHcHxp1UrmJUwV1+GdSB0EzpWm4JxpHyI6nM5MOIOo2Gg0noPOlcs5qVobxY4ONM7HhcUtxcyGR9QehHI1zvtwEt4lsqwSgJgaBmLHNMzJ+VRrvaw4Fs2XMLhClSdRCzm9Z096puKcdGMd7wgSqqVnYqD+UfKrebaNtFRwazasnYPiMMjoTnRlYEhCCVMwYMx+tdawuJW4iuhDK2oI/DyI6V57t3VKqLYYXVJzMW8LiTpl+6QIAPlr5brsXxtrL5TLKw1WeY+98pH/irx5FHsrJj25R1EGjNV2E4tauKSHXwtlYEiVaJgj0IPvUq1iFbRWUnpOvy3o6mmLODQ/NFNJmgTV7FUZj7RUJwkgnw3FJHIghhr7kVxe7YuG5KCSASd4AHMnkJivQXFsIt609tzCsInodwR5ggH2riYw9xMU1iC75ijKgLlgNZUDUgZQ3oKDNhsa/ZnLmILksRB6dAOVXHBlKA5hEmdZn4Rl09Z+dO3uzV83YyDK1wKDmQBsyNdEazrbVz7RvV5whExOKQA5kW3ZJjn3iIEJ6HvLtufQ9DQsj4pDEP6mXHBeKXbdkopgLBH+ZjP1IqX/S14/e+i/pTNoIt0WUt37pdEbwW1KKGYle8cuAk5G38ommrfFkFxP3bReWz3akqCO82LamJzKNCdqykZtssrnEbgMBuQI8KncA9KuuzfEWbMjmTII6QeXrII91rM8T47asZFe2xLKSMuXTKzW9Zj7yGN9Iq24aysLd9SVzqDESQHUE+L/EEb2qb6ck0cuC7u8YDFktW3vEEqSPgB6FjpTPBbvdIoYKlsgkNIGaN3bzMSabwV9MNZCgFsgLcgXOp+cCN+QqE17veGh9iqsfkzLHpp9KOsikuGAePXtGsBoTWebtElsW1IzN3aFyNACVUxB8jO/SrLh/Eku/CTI3Uxm9dDqK37FdWY9bq6KzHYybj5XJAIUifCsDUQOczNcNwuFbEYp7eYgBizkAl8neqhyKAczy4gbddq6fd4iAA7eGWOmu83Dp86zFns/hQ7uHv57jPJW53ZHeEkrCwcpmNZ86VWZKT2HVguKSK/F2rWCFrPkBIYk5ld2JsY5CfCSQvjw/IAlh00j3eL4cWls5jdtBbQvvaBXIn/AW2+MCWY2HGk7jqYqu1vZMYde9ssXsyAwMZ0JMAyoAZSYExpt6VWA7O4u7bNy3abujHiZktowEkEd4yhwIJkSPCelNQkpK7Ayg4uqNdwbjdu2QtiLhfEW+6LA2rKrhzbxDZixZ1EuQCZPhk9Ko7vaS2cAuGt2nDd2ltnZwVgX/ANpYqgWZa5G50AG/OkxNgpZZLgKPbvwUYQRnt6yDqP6sVXh62ooy5HQfsrwufFm6drKEj/G/hH0zn2ro2MxgU3epymY20AmeWx+VY/7NEFvCF28PeMWLHQZR4BJPoT71aYriVst4SWIBEgQPTWkskrmxhQaiqGP6TAuXFKg53YZidRmEbeordcFvM1pMxnSD1kafPauW3jDM2hEjmNNOc7azXQ+zlwC0Ndz7ietK5uORqKXrX7LjFNGx1p1b/hBHOq/E4kHmPLry/X6ULWLVcquwXaM2k+hOhPpVP+Ng4xthcCuTexazr3it81APyYEeoqe7kNB51geKdoyuIuYjCkGQU8Q0c20uGY3Kk2pGxqd2O7dLjT3V1Vt3t1gnK3WJ1B8qucJa2iLh8mhv21JuqQIuKA2m4grVR+z4n+0P+pv1q4xFlyVZY0BBBMTMUjK/8K/6qWU3XYSkI7bWlCm69s3lKRBuMFtup8LBA6zmzQY2yDqa4txkglvGrEELHikjLJcSoETodjPKK6z2jxpxVrIha2hgmYzGDIBAPUCuMcTuorSGzEjXcZTtHnXZUtnwJ+mUI3L6MYK/908j6emtWXDbgLLm2RgVGsTHOs3nAM6nXrVhhMZuY58p3/Cplg/hMU1dM3uK4euNe3ndrYnSAGMxoDJG/wClL4twZcLbtLbZmBNyS0TmOSNBsIBqHh74a2DJExsYYT06GtpgcKjW7JAZ3yg/vHLDYqTlJIE68uZpL2uMNQ7x3lUkZP8ApKcOlnWcxLEmZAMqo8uceQ61ddiWt5rrMDm8KoYJ1nxbeeUfOpPHMZYwllLOS0xBzQVRkUTscyltdtCDoTIqBwTtMttgcllV2zqAANsskMFABAny9KKoznHZGHKEHqT+HcQVm0AkxtGmgABHUAASegqzXElDKv4gZiQSPOBtWbvFVv3FQLkLFlORXJVhmABJ0AkdflUsPIAzvtsMoBPh3C7Hwg6efUyByaYdQTR0rhmJa5aR3EMRr03IkeRAB96k5qznZzjltwtgSHtoFg7MLYVSQflp+OsXneU/GVo50oUyJxvF5EB85jqB/uRXHu1fE3wvEXu2iA0SJEqVdMrBl5g+KumdrmbLbyAEyRBMD7p1MGNjXIPtHecSP/1qPkzig95v8DEVWIcwXbTFFghvKtrYKLdlVRcuULbISUAU5RB0E61d2c2HXPhnWznKBzktuCFMrAcGCpMiI/COaW3Op6fz+tbbsnihkyK1wujEEhvBkyroPPPnEdAK3lxtfkgviTjOWkl2a3B3GVJVidLcFsrwba5UIzAwRJ22mq7ifFbucOkF7fdNEJk8C3FXwAQSpfSNiPIETLeIy5mKqwI8Q2kR1A/WqHhf752ygCQI1zZSHgwTrMSaDtxZ0suCCaVcMreIcbe+4a5lkDKAqhVAzMx0HMszH3rpnAbwOGw8f2Nr38Cz9Zrl/aThrYe+6sIViWQj4SpM6Hy2I8q3vYnEl8Ha55c67Dk7R/05aD5b/BNCeOFSaJ3alicOwnmvtDTWdxPaa/bw9vDqECXAwmCbhBILDUwNWjb5VcdrbkWCswXYAf8AcZ8soIrnmKuZLihmmHXXaAx15mNa14UrQHyocWabAY8MJB1H5aVZcI44BcVrbAlWEiDsdwQY3E1ztbxVtHZc3KepOhH871rMPorZYJIMtoOQEk9AAPlWsi1lZrHU4USuNC5bvhGtvcIa4pAkR+8bK0jSDbKa+VNm5DlVS4pH8QgHzVxoR6xTfFuLi/dt31VlUgAyBIfKA6zPiHhBBMfE2mlWVrGeGZiPTSBEQN4H1NYypWbwPjkg3rxKE3QAn3lJC5tREg6Qf5GtJxGGN9gxxFhLEZUUBiy2yrL4RIy6Iw1zfDodQBlu0OOa5cDJKyQoHIjfXqf1ocC7Q2AGS/h7d4kZQWAlIJMKCCAC2sjX5RTGLHKEbAZMsZSojfaBiEuYi66Gcy4Zy0EAnu7mon+6yfhWUs2yzADmQPnWv4hlu3rjAWzls2zCgC3KlbhCg6xIKweWmg2zuBsBe8LiIXKvKHdSUJ8sqsfPTrTkJKq/QrODu/2aLC8bzIqkMtu2oCgagQMsmJ8RgknlWgwrCP5/kj9awODCIxJPijUZoP8AvNWOF4kzSouMvmQD/wBVL5cd/wAQ+Kf9RqMdiu7cMNoGkSG1OhHsfrWu4dxBGIKHaJXSVJAMMORg1zHG4ySvMLz68ta13BL/AIo2LKpG2vxT9IoE4VFWbi7m6J+N4ozX3CuwVYWA0a7nYzuY/wAvrSxxt4ys3eWzoVbU+zfEDudZ/TF8cw9pcReZ1E5yQBImQNd+Zk/P0qLh8SWICiOnJRUePjgfw5I1TRqeI3FEm2JUOJnLmGackidzmbb+HzrAjHXMPiSxGS5beSo2BBmB5frUzHXD310NLZVRjJgkBVJg8tDUjjlg4sJegd6zANAgNmbLoByDbeRosIqP8vonmk5SuJ3jCvnUMDowDD3AP5053XmKgYD93bRP4FVdP7qgflTveiuM5K2GpmCu9o8sq6MpAmCqgdJHimOftXLUsm67eJQBzJj5da6Txa7bbCXXyw62mAK+YgyYggztr5QYrlLNOpOoiBHL18vzrteKrTaMedP+KaLDE2bSJGcF53EkR7GJ260xw/EANBMAkanb3/WoRNIJptQtUznSyc2uDqlrBmxhrguWwtwkMkhSSJXVT0Gp0q34HxpVVgxIYqVHygR9KzHYDEret9015M6AgJdKgBdW8GdhIjkNvlV3ew+GsoP3oYqYUW8pJ1MAgMwAG0kzpzNcyWGabVD8c0Gk2zPcauut4+LKphtASZO+Y6+ZmDpyO1Rb+E8Je6/h3+FA5GhAkbeg+fIPcSxiveAAI8IYa7gAqZ89vnUTiLm69u0DoSSfIDf6T9K6GOLUUmc7LJOTaLvg/E88FlVANEALRl5CWJLGZ3Naf9uBEKOW/wD5qjwWBVhljwxEVf4HhSoV1JyjSZge09DXP8mK34H/ABpPTkov2x7GNBViksmxIlWCgyOe7T71v7PFbgiWzDoQPxAmsD26sQbd0aboT5iWX/3/ACrR4PGC4gcbMob/AFAGPrU3aimiOClJ2WPHOIp32GuMYRkuLJMQZWdfpXNPtSUW8UoB+K0rbyJLPMH119603aPGtbtqQAVDTzkBwVMcomPeKyvFXw2Jyd68MgCDxZfCAIAB3E/iaLj/AJqf+AcuIuBk3u+AAHeT89B/2n510DDi3dwVi4HBE92ZH7y04LFUZ2JLBUKqD/CFrD8PwP7RiO6QwpbUk6i2DBM8zER5kVtbXBkSwLdslZAYsSCS4B+ONCQZXygimc0o60zHibRybIl41VVXIuOBHwhjv5a6f+fSoHAboVXIJAAnQ6jxLt5x+FQsdjv3eRWQiQC05RyPMb+/LpWh4YoNpVEFcsGCjgjlJABmufk/CHJ3N45JrX4McRw7kFL/ADkq0z8J1gnbl/qq+7IcLvW7ToXyAOSs5wWDAHNAMR5bzTvCEsgd5eY3HkhbZ1yleeXbbWT15mpOJ4ixlRAYglVBGYdGWd4PsdQd6FblGkV5WWEmqXK+mQ7aY1v2lLAuIzLAJlwiu/3SWJ2XKf8AOfai7P3zfcu6qwIAE5ivn1Mx+NZ3juPN+49yCM7M5B3BYyR7Gan9neIFEOmaG03A2GkjanvRpi47OUsylkp9EntVg2t3jlHhaCni15AyCJ3j50rhnHmACuQEHiYicxA2Un1AMCofGuNtfdFfKFAkQS2sjdmJOw286rcU0jSjY8alBKXYDLk1yNw6NDbxrXEBtnJbtsZH95pOY+mnsTVo/Ez3RB1OWPDGvLTxDT9TWM4VxA2s3iIBG26k+a+nOmWxKxIJE6wu255HYVUsFuiR8ilf1l26u2pKadJgfTU0zh7Vr70HXTedOYjWqY49ttQPWl2Mco+LvPYg/TSjqDFnIvsLlF8qAwDW2iZ3gxE68qj8WwwS1bEznNu77G2UPsGVhTHDmJuo1tbpEN9wkxEEgAmR4hr51Dv8QuMmQxljc5jtMAGdtZ+tC0e/Ax7F6kmMXLgnkY50pbpJqIoJp2zmJhRP4UehbYslvkxJ0G1XGL4wy5Xt5ZUKJiSJmfQGPqKzDvH3pboPhHvUy3ik7h1mGIHI6kGaFOHXAXHPvkfxnFGvZS+rrInYMDt7j86tuB3QZJ6x7xOvlsT6RWcw5CrmOpOw/CpGFxrNInxASv6R7Co8aaNRzOKomcaxIXEXCCDKZT7pGvntUjhfac2Qi5FYLqCd5knTQ1mmLMxAkkyfM6En86R3kxWpYk1yDjlkjprdu7hUt31pR/C1ty48jlcA+o38tah//UN/7RP/AOT/APy1grNzxKNwSAR5Ej89at/2S35UrLx8ce1/wbhmlLohni151yvcZwd83iPszagehqZwXgb4nvmQiLKhiuuZ9GMKP8p19KpLTVrPs0x/dY4KdrqMn+YeNfqpHvR81wg3HsBjltNKb4Kz+hs6Z7JkHkd+kA89aLiPB1TD96CW/eBM0+E+Fs0DyYRPlVt2qD4S7ibFs5bTstxB0VwZC9B93/LUdb/fcNFoHxWnJI66sw+jH5VmM5UpXw2v9BckYW41yZetJgMZmVZM6dAAI5QNB7VmJqRYuEDQka/jTYgzS2Zz5mM6EDaAOlN9/kvAnzX5j9RTGBujLAknn+smmcVilzqTOkTPr+k1l9kR0/gieGesfWrxTWZ4LxVQoUz61orbgj+elcjMns7Otha1VFV2qth8O46eMeq6n6Zh71F7NYj9wgO8Ff8AS2UfQCp/ExmDLygj6VieB412ZLIEgljp0gcuW31FZjcotBHUWma7tVYz4dwN4P6/lXJyNZnbXXy2+sV1++jR4zAHIHkOumtcix7gsxXRSxyjoJMD5U14snyhbyo9M0nYbBGLtyRuEHOCBmJn/Mv1p3FYp0a6jhh3gIJHU/eH4+e1XXYfDRhVAGupM8ySfyge1I7Q4JXdVbQgMZHSQPxNYl5Efa0wkPHl6rRhOH8UuWGbqdGBLRI2PhImNfLWtJwXjjwSxDAd4ZKifD3RMH0dvlVBxfAgNodeuv8A1TR8Bbxrb/iGI+toR9VFMzUMkOQWGU8WQ3+HxcDvAfC3Mbj+8JG9WJRSjKRKtvmJaZEaliSdOtZns5ic+FUdNPkatcBiv+WdwNPMfqK5SbjJx/R1skVKKn+znfaCxkxFxfOfmBO3Uyfeq6zjGVcoOn6En8zV/wBtbLftGYCZVR5kifyj5Vl2UgkHcHX1FdvG9ops4GROM2kSrxGS2Rv4s3+rT6UwWmlHYUya2gbJWAtB2hpAg7Rv7+9Jv2SCYBgbelOYVgsEcjUlzmDMDGUbaGsOTUjSimv7lfbtzRm2Mw10/KlEaamiVhI61q2ZSLO9fbD6iUfVY2YSIM+W30qtsmVIIJ2g6ysA6DlGokeQ2qZiMUQg0UsQV1EkL5VBllAAPxCY06kflWYdBc3DoSr5ff8An+fWkBjrynlQPQ0YWiAAKKN1igBQc1CAUyNTtsN5pKtHqKdweUEljoPn7U5intEeBWVhz0g+uu9QgrBX/GpI/i9NVYfnUdbRyzypFloYetO4TmOogVHwi4q2Lwfxg9CD7itX+wWun4/rWWs2oOulWfef3h86Bki5dBceTUpLR1qbh7hRu8XR0yshH8QYHXrpNMJYjnt9aIEzrPzg/Oi8MxTRqeN404lkuXlTMqgDlImdRz1J+dVFwKucpoDoYkDrEdJosBeyjxiJMzy+dJvmSwHMzNLRWv4/BlvZbfSnNLt0/fsqB50jCoDmlgIGk8zTcXYpJUW3BIyn1o+M2hlmN4qv4biCGjrVliZuCCOg+dRtJmYxfZouzto3UGsMoAeOfnWywzZBE6afhFc14fdfDAMmq7MJ1Gu8jfmK0fDO1XeaLZzNtJYRMGBMabfjvFc/yoSbv4dDxJRqvposbdABJI1+nLbnyqD2Z4P3CZnXLcIAOswoiBIjXSSeZ9KWnEIebgULpBWSAeZafx/kSuJ4klTG0bjbrIpNSaTS+jsoc8ieJszoQiltDt+tc+u8LvZv3lp1E6nKYHuK6xhsoAAAgaAcopGPsZkYAbgj5irx5dDE8Sn2Z3hWLFtBA0is9xTiefFgTACkTPUZvyHyqwwdzwQaj2+EJdWQFDAkZo19430IrMNYzcpDWTb1qMTP8YYEkA6CPScqj8qY4K04iweZe4T7rVvxLs+RcVUOmQsxY6COcc/Sj7NcOQBbjfF4mB5Los/RvpT8ckVi4/RzXjk8qb/Y52XJTvLZ+6x+VXlxZg7EbHpVdZwBa9nRuQBAUwY5zIqxOBuaww+RrnZltPZHWwZIxhqyh4yxuZjIBWD0AKjn0EH61j8S4Lsw2J+vP6zVz2nwN21OYkozankTyn2G1UqLIEbzHzNdjAkoKmcHyPyyPgJ228qaY1IuNuI251HoyAyFuelGHpqlCpRmwi1BDrT1jCl5jakvhyOdS10T+4eKvZj6CKl8WxNtjaNpQkWlDATGcFsxE9d6r2WjuVWq4NObd2LQigSKZBpWaroyLmks1JJoqsoNN6dyU2g1pwmoQQdxS8M8MDyponWiqNWi06NA1tLg11/GmP6KXqfpVbYxBWpf9JGgayjwg20JcsvMHwxLihmEjlyJ5biouJ4AWaLZBA3J5frTGB4g1sFd16Tt6VccIx7lI7tmg7qJGv5/pS0nlg20dCPoyJKS5Gl4Qqg5zpzGy1SY/GrMJtU3jHEWukoimBuY1PtyFU9jCsz5ANTRcMG+ZsX8nJGP441x+xlj1pKqSYAkmpnE8GbTZWiYmRsalcCtjxNzmPaJpuIhLge4Xw+BJmT05VYPaA1FPgADSoN9ydBz/CtNIGpSHZJyr8ObK0k8tZ161qOHWg2UgeEbDrqJJHWPynnWXLM508AGg6gdT1Plt16Vr+zWIUrlXULpPn68/Wk/LX4jvhyanwSGw4PxDXmOUco/Xn9Kh8UxWUGACNvernHDwyPesziJZ/ErADaMu/nm0rmpJnTcm+2X/AcbmRQfiUQfPow9R9Z8qvFuyKwT49LZlQwI6ZJ+Y1qWnaLMrQGVoPptyPIxWZY23aJGS6bDx1nJiHWRlPiHlO49jP0pzh1xVZlBBk5h56AGPPT61VXcWGuCZEITGxJmTvV3Y4WGjxDYEkAmPRprM+F+Q3BXwiJxRxmuHpa/Et+lVHBr4ZO6XRsjifMjN/7R86kcZ4Y6FyrnKYDSd+ntUbs9c8aDpIPrlb/b50xjS9doUy2siRteGYYKir0qeLQiq/DYiBroKJ8f02pKTbDKJA7S4ZXtsjbMPkeRHmDB9q5QbLKfQ6H0511DjGKGQk8tT7AwPWsVj7IZmKsI9Y+VdHwZtRafQj5uNNprsp7DDxTvH561HYdKm3MPq8GIBPqBGnyn5VKw9u2tiWXMTz1B510HNLkRUduCmil90elJBg1ITE9a22/gNJfSz4XhgVE86PiGBya7ik4G9mEL8S6x/EPLzqfdxKsnX9eh6H8aTk5qdjcYQcKM5fH40yal34qKw1puPQmxLCjIpbCaQRWigopdoD7wJ0MaxrGntNGq06lvnVN0WlYgCBTTGnr5pqoi2qERTgTQnpHPXXy/ncUSNqKPEfEYrRkIUIogaOaohosbwl1M6QTqdNP8o1qXw/jFu2iIyqzISVMkbmTIj013rZ2sJZOHZ3uQ4zaZwCCPhAtnV83UbexqHdweDXK74gsBaY3Ut3B3nfTaKKitGYZbjg5SdbR13A58X7FrIfm/W7iYPE4p3uu9oGWJLBRpqZqTwvhtyRcZirSdCs/nWvuYTBl0VMRcjKM/74BS7Ww6qLjKFXxC4jHVVzJrMinbnBcP42/bVETltLetXGJ7kOALpKg/vDl+GPCRMmaYXCpCspX2ZvifDDeyywBHl/vUa1wIr8LD5GtLjOF2kuWSMSzWbmJFqSy6W1eLlw3QcsZGsMG28bSPCaPBcHsOlonHBGZEZ1Y2gFJtq7KGa6NQzZdQPgb0qk5Lgp0zPHA3eRU/P9KYbht475SfXT20rZ3uy6KoZseFUi5lY93kuFBaIyfvZIi5sYJyEgEEGqbGYUWsQES/36FA2YFSATPhORmEiJ35+53vJGdUU9zhd86BlVfKf0qw4Pg8RbMKVg8pPOrFRT9rQig5JtqmFgkmSbdrF/8A4/8ASD9c1Q73BbrEFhtyUACTufiMmtBaxBgaJ/rA/KjOIPW2PVifwFI7NfDoUmuyktcOuL90n1Cmnnt3CCDb0/w/pVl3x/tLY/nzNCSd7w9gv4zVNstJLpmbx3CLj5SFYFSCujaEbfET5Ve2cXeGpszI1GeBPUSNvKnu4J/5jR5QPwojgR/E/wA6qdTVSNwlKLbRV8XTEXRlWyig7kuD7b1XYLhV9Lqv3aKBMgMNfDlnn5Ga0hwI5O/zFNHhx/tD7/8AmtQkox1XRmbcnbIgwlwnXMByAymPmaWcOToRcP8AoH4Gnzw1v4/of1pJ4a/8f41nSJfsmRDw1Jk2JPVipP1NQ+L4QBMyWlka/dJ9IB1qzfhr9QfnTLcNf+78/wDaiR7uwcpSroyDIDki1sAGkESNJkxudfnTmKwwYABFUCdp51pf6OYbhT70h8I/K2PkD+NMexfBdxlXJkG4cOn0pq5gY+79K1V13WeXXQCozM38xRVkkBcEZc4UDWNtedSbV1ssAW005Isn1Ygk/OrDE4NiDHPTrVceHXjp3TExEit7JmNWiuxC6EyPSmLixGoPpU+9wy+N7Lj2pn+jrsHwfVf1oyaBtMjBTSslSbeCuTqunqv60Hwx6VGyUIs2pNOYgwtGoIpvEKSNOtY7YaqiRSaSTTv7MaSbNE4ADIpxm1o+71iiYQa0QQaE0ZpE1CHRE+BqpG3oUK5WLsezdBiiNChTIqSLvwp6H/vamqFCoUOYz4bX+A/97Uvhf9YPQ/hQoVbIXa0taFCsM2iR0pdHQoKDvoQaHKjoVZAxS+VFQrBtBClChQqvhodFAb0dCsG0E1MnehQqEITb07a+FvQUKFaMFbiKkcL+IUKFFl0Dh/I0iVFxmxoqFAGSrbnVLeoUKPhFs3RFuVBv7ihQptCn0Z6/4qaFHQq/oaXQDSKFCtgGM3viFMXt6FCtoyN0VChVk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7937"/>
            <a:ext cx="9169273"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030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ISIS is attempting to form a Hardline Sunni caliphate ( Islamic Government )</a:t>
            </a:r>
          </a:p>
          <a:p>
            <a:endParaRPr lang="en-US" dirty="0" smtClean="0"/>
          </a:p>
          <a:p>
            <a:r>
              <a:rPr lang="en-US" dirty="0" smtClean="0"/>
              <a:t>ISIS at one point </a:t>
            </a:r>
            <a:r>
              <a:rPr lang="en-US" dirty="0" err="1" smtClean="0"/>
              <a:t>controled</a:t>
            </a:r>
            <a:r>
              <a:rPr lang="en-US" dirty="0" smtClean="0"/>
              <a:t> </a:t>
            </a:r>
            <a:r>
              <a:rPr lang="en-US" dirty="0" smtClean="0"/>
              <a:t>an area approximately equal in size to Belgium</a:t>
            </a:r>
          </a:p>
          <a:p>
            <a:endParaRPr lang="en-US" dirty="0" smtClean="0"/>
          </a:p>
          <a:p>
            <a:r>
              <a:rPr lang="en-US" dirty="0" smtClean="0"/>
              <a:t>Their ambitions don’t stop there, they wish to take over much of the Middle East and parts of northern Africa</a:t>
            </a:r>
          </a:p>
        </p:txBody>
      </p:sp>
      <p:sp>
        <p:nvSpPr>
          <p:cNvPr id="4" name="Rectangle 3"/>
          <p:cNvSpPr/>
          <p:nvPr/>
        </p:nvSpPr>
        <p:spPr>
          <a:xfrm>
            <a:off x="955676" y="381000"/>
            <a:ext cx="592501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dirty="0" smtClean="0">
                <a:ln w="50800"/>
                <a:solidFill>
                  <a:srgbClr val="C00000"/>
                </a:solidFill>
                <a:effectLst/>
              </a:rPr>
              <a:t>What are their goals?</a:t>
            </a:r>
            <a:endParaRPr lang="en-US" sz="4400" b="1" cap="none" spc="0" dirty="0">
              <a:ln w="50800"/>
              <a:solidFill>
                <a:srgbClr val="C00000"/>
              </a:solidFill>
              <a:effectLst/>
            </a:endParaRPr>
          </a:p>
        </p:txBody>
      </p:sp>
    </p:spTree>
    <p:extLst>
      <p:ext uri="{BB962C8B-B14F-4D97-AF65-F5344CB8AC3E}">
        <p14:creationId xmlns:p14="http://schemas.microsoft.com/office/powerpoint/2010/main" val="1188347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518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30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670963" cy="5816977"/>
          </a:xfrm>
          <a:prstGeom prst="rect">
            <a:avLst/>
          </a:prstGeom>
          <a:noFill/>
        </p:spPr>
        <p:txBody>
          <a:bodyPr wrap="none" rtlCol="0">
            <a:spAutoFit/>
          </a:bodyPr>
          <a:lstStyle/>
          <a:p>
            <a:r>
              <a:rPr lang="en-US" sz="2800" b="1" dirty="0" smtClean="0">
                <a:ln w="50800"/>
                <a:solidFill>
                  <a:srgbClr val="C00000"/>
                </a:solidFill>
              </a:rPr>
              <a:t>                           </a:t>
            </a:r>
            <a:r>
              <a:rPr lang="en-US" sz="3600" b="1" dirty="0" smtClean="0">
                <a:ln w="50800"/>
                <a:solidFill>
                  <a:srgbClr val="C00000"/>
                </a:solidFill>
              </a:rPr>
              <a:t>ISIS  VS  ISIL</a:t>
            </a:r>
            <a:endParaRPr lang="en-US" sz="3600" b="1" dirty="0">
              <a:ln w="50800"/>
              <a:solidFill>
                <a:srgbClr val="C00000"/>
              </a:solidFill>
            </a:endParaRPr>
          </a:p>
          <a:p>
            <a:endParaRPr lang="en-US" sz="2800" dirty="0" smtClean="0"/>
          </a:p>
          <a:p>
            <a:endParaRPr lang="en-US" sz="2800" dirty="0"/>
          </a:p>
          <a:p>
            <a:r>
              <a:rPr lang="en-US" sz="2800" dirty="0" smtClean="0"/>
              <a:t>In </a:t>
            </a:r>
            <a:r>
              <a:rPr lang="en-US" sz="2800" dirty="0"/>
              <a:t>English, the group's name was translated </a:t>
            </a:r>
            <a:r>
              <a:rPr lang="en-US" sz="2800" dirty="0" smtClean="0"/>
              <a:t>variously</a:t>
            </a:r>
          </a:p>
          <a:p>
            <a:r>
              <a:rPr lang="en-US" sz="2800" dirty="0" smtClean="0"/>
              <a:t>as </a:t>
            </a:r>
            <a:r>
              <a:rPr lang="en-US" sz="2800" dirty="0"/>
              <a:t>the Islamic State of Iraq </a:t>
            </a:r>
            <a:r>
              <a:rPr lang="en-US" sz="2800" dirty="0" smtClean="0"/>
              <a:t>and </a:t>
            </a:r>
            <a:r>
              <a:rPr lang="en-US" sz="2800" dirty="0"/>
              <a:t>al-Sham (ISIS), </a:t>
            </a:r>
            <a:r>
              <a:rPr lang="en-US" sz="2800" dirty="0" smtClean="0"/>
              <a:t>the</a:t>
            </a:r>
          </a:p>
          <a:p>
            <a:r>
              <a:rPr lang="en-US" sz="2800" dirty="0" smtClean="0"/>
              <a:t>Islamic </a:t>
            </a:r>
            <a:r>
              <a:rPr lang="en-US" sz="2800" dirty="0"/>
              <a:t>State of Iraq and Syria (also ISIS), or the </a:t>
            </a:r>
            <a:endParaRPr lang="en-US" sz="2800" dirty="0" smtClean="0"/>
          </a:p>
          <a:p>
            <a:r>
              <a:rPr lang="en-US" sz="2800" dirty="0" smtClean="0"/>
              <a:t>Islamic State </a:t>
            </a:r>
            <a:r>
              <a:rPr lang="en-US" sz="2800" dirty="0"/>
              <a:t>of Iraq and the Levant (ISIL), the </a:t>
            </a:r>
            <a:r>
              <a:rPr lang="en-US" sz="2800" dirty="0" smtClean="0"/>
              <a:t>term</a:t>
            </a:r>
          </a:p>
          <a:p>
            <a:r>
              <a:rPr lang="en-US" sz="2800" dirty="0" smtClean="0"/>
              <a:t>usually </a:t>
            </a:r>
            <a:r>
              <a:rPr lang="en-US" sz="2800" dirty="0"/>
              <a:t>used by the U.S. </a:t>
            </a:r>
            <a:r>
              <a:rPr lang="en-US" sz="2800" dirty="0" smtClean="0"/>
              <a:t>government</a:t>
            </a:r>
          </a:p>
          <a:p>
            <a:r>
              <a:rPr lang="en-US" sz="2800" dirty="0" smtClean="0"/>
              <a:t>and </a:t>
            </a:r>
            <a:r>
              <a:rPr lang="en-US" sz="2800" dirty="0"/>
              <a:t>various U.N. agencies. </a:t>
            </a:r>
            <a:endParaRPr lang="en-US" sz="2800" dirty="0" smtClean="0"/>
          </a:p>
          <a:p>
            <a:endParaRPr lang="en-US" sz="2800" dirty="0"/>
          </a:p>
          <a:p>
            <a:r>
              <a:rPr lang="en-US" sz="2800" dirty="0" smtClean="0"/>
              <a:t>Levant- a vaguely </a:t>
            </a:r>
            <a:r>
              <a:rPr lang="en-US" sz="2800" dirty="0"/>
              <a:t>defined territory that includes </a:t>
            </a:r>
            <a:endParaRPr lang="en-US" sz="2800" dirty="0" smtClean="0"/>
          </a:p>
          <a:p>
            <a:r>
              <a:rPr lang="en-US" sz="2800" dirty="0" smtClean="0"/>
              <a:t>what </a:t>
            </a:r>
            <a:r>
              <a:rPr lang="en-US" sz="2800" dirty="0"/>
              <a:t>is </a:t>
            </a:r>
            <a:r>
              <a:rPr lang="en-US" sz="2800" dirty="0" smtClean="0"/>
              <a:t>now Syria</a:t>
            </a:r>
            <a:r>
              <a:rPr lang="en-US" sz="2800" dirty="0"/>
              <a:t>, Lebanon, Israel, the Palestinian </a:t>
            </a:r>
            <a:endParaRPr lang="en-US" sz="2800" dirty="0" smtClean="0"/>
          </a:p>
          <a:p>
            <a:r>
              <a:rPr lang="en-US" sz="2800" dirty="0" smtClean="0"/>
              <a:t>territories and </a:t>
            </a:r>
            <a:r>
              <a:rPr lang="en-US" sz="2800" dirty="0"/>
              <a:t>Jordan.</a:t>
            </a:r>
          </a:p>
        </p:txBody>
      </p:sp>
      <p:sp>
        <p:nvSpPr>
          <p:cNvPr id="3" name="TextBox 2"/>
          <p:cNvSpPr txBox="1"/>
          <p:nvPr/>
        </p:nvSpPr>
        <p:spPr>
          <a:xfrm>
            <a:off x="381000" y="6400800"/>
            <a:ext cx="4874027" cy="646331"/>
          </a:xfrm>
          <a:prstGeom prst="rect">
            <a:avLst/>
          </a:prstGeom>
          <a:noFill/>
        </p:spPr>
        <p:txBody>
          <a:bodyPr wrap="none" rtlCol="0">
            <a:spAutoFit/>
          </a:bodyPr>
          <a:lstStyle/>
          <a:p>
            <a:r>
              <a:rPr lang="en-US" dirty="0">
                <a:hlinkClick r:id="rId2"/>
              </a:rPr>
              <a:t>http://</a:t>
            </a:r>
            <a:r>
              <a:rPr lang="en-US" dirty="0" smtClean="0">
                <a:hlinkClick r:id="rId2"/>
              </a:rPr>
              <a:t>www.cbc.ca/player/play/1157279299982</a:t>
            </a:r>
            <a:endParaRPr lang="en-US" dirty="0" smtClean="0"/>
          </a:p>
          <a:p>
            <a:endParaRPr lang="en-US" dirty="0"/>
          </a:p>
        </p:txBody>
      </p:sp>
    </p:spTree>
    <p:extLst>
      <p:ext uri="{BB962C8B-B14F-4D97-AF65-F5344CB8AC3E}">
        <p14:creationId xmlns:p14="http://schemas.microsoft.com/office/powerpoint/2010/main" val="3575415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age-old conflict between the Sunni and Shia faiths provides the fuel and crusade-like belief that corrupted the minds of the ISIS fighters and allows them to commit horrid acts with the ideals of religion to justify them</a:t>
            </a:r>
          </a:p>
          <a:p>
            <a:r>
              <a:rPr lang="en-US" dirty="0" smtClean="0"/>
              <a:t>The withdrawal of US militants without first stabilizing the region they destabilized created a power vacuum and when the minority Sunni people where being poorly represented  the seeds of hate and terror where planted</a:t>
            </a:r>
            <a:endParaRPr lang="en-US" dirty="0"/>
          </a:p>
        </p:txBody>
      </p:sp>
      <p:sp>
        <p:nvSpPr>
          <p:cNvPr id="4" name="Rectangle 3"/>
          <p:cNvSpPr/>
          <p:nvPr/>
        </p:nvSpPr>
        <p:spPr>
          <a:xfrm>
            <a:off x="763117" y="2462"/>
            <a:ext cx="7617790"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dirty="0" smtClean="0">
                <a:ln w="50800"/>
                <a:solidFill>
                  <a:srgbClr val="C00000"/>
                </a:solidFill>
              </a:rPr>
              <a:t>Where did they come from?</a:t>
            </a:r>
            <a:endParaRPr lang="en-US" sz="4400" b="1" cap="none" spc="0" dirty="0">
              <a:ln w="50800"/>
              <a:solidFill>
                <a:srgbClr val="C00000"/>
              </a:solidFill>
              <a:effectLst/>
            </a:endParaRPr>
          </a:p>
        </p:txBody>
      </p:sp>
    </p:spTree>
    <p:extLst>
      <p:ext uri="{BB962C8B-B14F-4D97-AF65-F5344CB8AC3E}">
        <p14:creationId xmlns:p14="http://schemas.microsoft.com/office/powerpoint/2010/main" val="2843035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img.rt.com/files/news/29/84/40/00/isis-.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0"/>
            <a:ext cx="92146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84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The Sunni and Shia conflict has been ongoing since 661 CE</a:t>
            </a:r>
          </a:p>
          <a:p>
            <a:r>
              <a:rPr lang="en-US" dirty="0" smtClean="0"/>
              <a:t>The only time a Sunni and Shia cooperative government has ever been in control was in 950</a:t>
            </a:r>
          </a:p>
          <a:p>
            <a:r>
              <a:rPr lang="en-US" dirty="0" smtClean="0"/>
              <a:t>With Saddam Hussein leadership the Sunni minority oppressed the Shia Majority</a:t>
            </a:r>
          </a:p>
          <a:p>
            <a:r>
              <a:rPr lang="en-US" dirty="0" smtClean="0"/>
              <a:t>When the US left Iraq the Shia Majority oppressed the Sunni minority</a:t>
            </a:r>
          </a:p>
          <a:p>
            <a:r>
              <a:rPr lang="en-US" dirty="0" smtClean="0"/>
              <a:t>Completely unexpectedly the Sunni minority lashed out in violent bursts and terrorist and rebel groups came into Iraq to fuel the fire</a:t>
            </a:r>
          </a:p>
          <a:p>
            <a:endParaRPr lang="en-US" dirty="0"/>
          </a:p>
        </p:txBody>
      </p:sp>
      <p:sp>
        <p:nvSpPr>
          <p:cNvPr id="4" name="Rectangle 3"/>
          <p:cNvSpPr/>
          <p:nvPr/>
        </p:nvSpPr>
        <p:spPr>
          <a:xfrm>
            <a:off x="1742546" y="193964"/>
            <a:ext cx="4607351"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Sunni and Shia?</a:t>
            </a:r>
            <a:endParaRPr lang="en-US" sz="4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2" name="TextBox 1"/>
          <p:cNvSpPr txBox="1"/>
          <p:nvPr/>
        </p:nvSpPr>
        <p:spPr>
          <a:xfrm>
            <a:off x="613893" y="963405"/>
            <a:ext cx="5077096" cy="646331"/>
          </a:xfrm>
          <a:prstGeom prst="rect">
            <a:avLst/>
          </a:prstGeom>
          <a:noFill/>
        </p:spPr>
        <p:txBody>
          <a:bodyPr wrap="none" rtlCol="0">
            <a:spAutoFit/>
          </a:bodyPr>
          <a:lstStyle/>
          <a:p>
            <a:r>
              <a:rPr lang="en-US" dirty="0">
                <a:hlinkClick r:id="rId2"/>
              </a:rPr>
              <a:t>https://</a:t>
            </a:r>
            <a:r>
              <a:rPr lang="en-US" dirty="0" smtClean="0">
                <a:hlinkClick r:id="rId2"/>
              </a:rPr>
              <a:t>www.youtube.com/watch?v=5KLvjs7Yrtw</a:t>
            </a:r>
            <a:endParaRPr lang="en-US" dirty="0" smtClean="0"/>
          </a:p>
          <a:p>
            <a:endParaRPr lang="en-US" dirty="0"/>
          </a:p>
        </p:txBody>
      </p:sp>
    </p:spTree>
    <p:extLst>
      <p:ext uri="{BB962C8B-B14F-4D97-AF65-F5344CB8AC3E}">
        <p14:creationId xmlns:p14="http://schemas.microsoft.com/office/powerpoint/2010/main" val="3664259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175</TotalTime>
  <Words>905</Words>
  <Application>Microsoft Office PowerPoint</Application>
  <PresentationFormat>On-screen Show (4:3)</PresentationFormat>
  <Paragraphs>72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Franklin Gothic Book</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Zachery</dc:creator>
  <cp:lastModifiedBy>LeBlanc, Michael J.  (ASD-N)</cp:lastModifiedBy>
  <cp:revision>25</cp:revision>
  <dcterms:created xsi:type="dcterms:W3CDTF">2014-10-16T20:29:50Z</dcterms:created>
  <dcterms:modified xsi:type="dcterms:W3CDTF">2018-04-11T14:45:45Z</dcterms:modified>
</cp:coreProperties>
</file>