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1FF5F0-5808-4893-BA5B-9EEAFD764A76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848334-39F4-4C46-A63F-38F639413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Operation Overlord</a:t>
            </a:r>
          </a:p>
          <a:p>
            <a:r>
              <a:rPr lang="en-US" dirty="0" smtClean="0"/>
              <a:t>June 6, 1944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Omaha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Attacked by two US Infantry divisions</a:t>
            </a:r>
          </a:p>
          <a:p>
            <a:r>
              <a:rPr lang="en-US" dirty="0" smtClean="0"/>
              <a:t>Heavily fortified defenses:</a:t>
            </a:r>
          </a:p>
          <a:p>
            <a:r>
              <a:rPr lang="en-US" dirty="0" smtClean="0"/>
              <a:t>Mortars</a:t>
            </a:r>
          </a:p>
          <a:p>
            <a:r>
              <a:rPr lang="en-US" dirty="0" smtClean="0"/>
              <a:t>Machine guns</a:t>
            </a:r>
          </a:p>
          <a:p>
            <a:r>
              <a:rPr lang="en-US" dirty="0" smtClean="0"/>
              <a:t>Artillery</a:t>
            </a:r>
          </a:p>
          <a:p>
            <a:r>
              <a:rPr lang="en-US" dirty="0" smtClean="0"/>
              <a:t>Experienced defenders</a:t>
            </a:r>
          </a:p>
          <a:p>
            <a:r>
              <a:rPr lang="en-US" dirty="0" smtClean="0"/>
              <a:t>Many landings drifted off course</a:t>
            </a:r>
            <a:endParaRPr lang="en-US" dirty="0"/>
          </a:p>
        </p:txBody>
      </p:sp>
      <p:pic>
        <p:nvPicPr>
          <p:cNvPr id="1026" name="Picture 2" descr="C:\Users\macmillanr\Pictures\Omaha tank turr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3886200" cy="2823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Omaha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official record stated that "within 10 minutes of the ramps being lowered, [the leading] company had become inert, leaderless and almost incapable of action. Every officer and sergeant had been killed or wounded [...] It had become a struggle for survival and rescue".</a:t>
            </a:r>
          </a:p>
          <a:p>
            <a:endParaRPr lang="en-US" dirty="0"/>
          </a:p>
        </p:txBody>
      </p:sp>
      <p:pic>
        <p:nvPicPr>
          <p:cNvPr id="6" name="Picture 2" descr="C:\Users\macmillanr\Pictures\Omaha_beach_June_6_1944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059238" cy="3213563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Omaha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Numerous beach obstacles</a:t>
            </a:r>
          </a:p>
          <a:p>
            <a:r>
              <a:rPr lang="en-US" dirty="0" smtClean="0"/>
              <a:t>Vehicles became trapped on the shores</a:t>
            </a:r>
          </a:p>
          <a:p>
            <a:r>
              <a:rPr lang="en-US" dirty="0" smtClean="0"/>
              <a:t>Commanders considered abandoning the beach</a:t>
            </a:r>
          </a:p>
          <a:p>
            <a:r>
              <a:rPr lang="en-US" dirty="0" smtClean="0"/>
              <a:t>Eventually small groups get through by scaling the cliffs</a:t>
            </a:r>
          </a:p>
          <a:p>
            <a:r>
              <a:rPr lang="en-US" dirty="0" smtClean="0"/>
              <a:t>Two footholds established by day’s end</a:t>
            </a:r>
            <a:endParaRPr lang="en-US" dirty="0"/>
          </a:p>
        </p:txBody>
      </p:sp>
      <p:pic>
        <p:nvPicPr>
          <p:cNvPr id="3075" name="Picture 3" descr="C:\Users\macmillanr\Pictures\omaha_bea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322590" cy="28702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Omaha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American casualties numbered about 5,000 out of a force of 50,000 men</a:t>
            </a:r>
          </a:p>
          <a:p>
            <a:r>
              <a:rPr lang="en-US" dirty="0" smtClean="0"/>
              <a:t>Omaha beach is remembered as “Bloody Omaha”</a:t>
            </a:r>
          </a:p>
          <a:p>
            <a:r>
              <a:rPr lang="en-US" dirty="0" smtClean="0"/>
              <a:t>The landings are re-enacted in the movie “Saving Private Ryan”</a:t>
            </a:r>
            <a:endParaRPr lang="en-US" dirty="0"/>
          </a:p>
        </p:txBody>
      </p:sp>
      <p:pic>
        <p:nvPicPr>
          <p:cNvPr id="2050" name="Picture 2" descr="C:\Users\macmillanr\Pictures\omaha_beach_1945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209" y="1524000"/>
            <a:ext cx="366522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Pointe-Du-Hoc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 Rangers climbed the 30 meter cliffs under enemy fire to destroy the coastal defense guns</a:t>
            </a:r>
          </a:p>
          <a:p>
            <a:r>
              <a:rPr lang="en-US" dirty="0" smtClean="0"/>
              <a:t>When they reached the top, the guns had been removed</a:t>
            </a:r>
          </a:p>
          <a:p>
            <a:r>
              <a:rPr lang="en-US" dirty="0" smtClean="0"/>
              <a:t>The Rangers found them inland and destroyed them with special grenades</a:t>
            </a:r>
          </a:p>
          <a:p>
            <a:r>
              <a:rPr lang="en-US" dirty="0" smtClean="0"/>
              <a:t>They later take 60% casualties holding their position</a:t>
            </a:r>
            <a:endParaRPr lang="en-US" dirty="0"/>
          </a:p>
        </p:txBody>
      </p:sp>
      <p:pic>
        <p:nvPicPr>
          <p:cNvPr id="6146" name="Picture 2" descr="C:\Users\macmillanr\Pictures\pointe-du-ho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404" y="2057400"/>
            <a:ext cx="4111924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Compared to other landings, Utah was the least deadly</a:t>
            </a:r>
          </a:p>
          <a:p>
            <a:r>
              <a:rPr lang="en-US" dirty="0" smtClean="0"/>
              <a:t>197 casualties out of 23,000 men</a:t>
            </a:r>
          </a:p>
          <a:p>
            <a:r>
              <a:rPr lang="en-US" dirty="0" smtClean="0"/>
              <a:t>Landing crafts went off course and landed where there was little opposition</a:t>
            </a:r>
          </a:p>
          <a:p>
            <a:r>
              <a:rPr lang="en-US" dirty="0" smtClean="0"/>
              <a:t>Landed US soldiers linked up with the 101</a:t>
            </a:r>
            <a:r>
              <a:rPr lang="en-US" baseline="30000" dirty="0" smtClean="0"/>
              <a:t>st</a:t>
            </a:r>
            <a:r>
              <a:rPr lang="en-US" dirty="0" smtClean="0"/>
              <a:t> Airborne by mid-afternoon</a:t>
            </a:r>
            <a:endParaRPr lang="en-US" dirty="0"/>
          </a:p>
        </p:txBody>
      </p:sp>
      <p:pic>
        <p:nvPicPr>
          <p:cNvPr id="7170" name="Picture 2" descr="C:\Users\macmillanr\Pictures\utah_beach_wave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90358"/>
            <a:ext cx="4059238" cy="2039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Mulberry Harbors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is no port where the allies can land in Normandy, so they bring their own</a:t>
            </a:r>
          </a:p>
          <a:p>
            <a:r>
              <a:rPr lang="en-US" dirty="0" smtClean="0"/>
              <a:t>These temporary structures are to serve as landing docks until a port is captured</a:t>
            </a:r>
          </a:p>
          <a:p>
            <a:r>
              <a:rPr lang="en-US" dirty="0" smtClean="0"/>
              <a:t>A storm will later destroy them</a:t>
            </a:r>
            <a:endParaRPr lang="en-US" dirty="0"/>
          </a:p>
        </p:txBody>
      </p:sp>
      <p:pic>
        <p:nvPicPr>
          <p:cNvPr id="1026" name="Picture 2" descr="C:\Users\macmillanr\Pictures\mulberry harbo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799" y="1905000"/>
            <a:ext cx="3895801" cy="3780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Dwight D. Eisenhower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"You are about to embark upon the great crusade, toward which we have striven these many months.”</a:t>
            </a:r>
            <a:endParaRPr lang="en-US" dirty="0"/>
          </a:p>
        </p:txBody>
      </p:sp>
      <p:pic>
        <p:nvPicPr>
          <p:cNvPr id="5" name="Content Placeholder 4" descr="http://www.militaryhistoryonline.com/wwii/dday/images/eisenhower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88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were ships from 8 different navies involved</a:t>
            </a:r>
          </a:p>
          <a:p>
            <a:r>
              <a:rPr lang="en-US" dirty="0" smtClean="0"/>
              <a:t>Transport ships delivered the allied forces and supplies</a:t>
            </a:r>
          </a:p>
          <a:p>
            <a:r>
              <a:rPr lang="en-US" dirty="0" smtClean="0"/>
              <a:t>Warships protected the fleet and provided the opening bombardment</a:t>
            </a:r>
            <a:endParaRPr lang="en-US" dirty="0"/>
          </a:p>
        </p:txBody>
      </p:sp>
      <p:pic>
        <p:nvPicPr>
          <p:cNvPr id="1026" name="Picture 2" descr="C:\Users\macmillanr\Pictures\dday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207206" cy="3323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Five beaches were code-named for the Normandy landings (E to W)</a:t>
            </a:r>
          </a:p>
          <a:p>
            <a:r>
              <a:rPr lang="en-US" dirty="0" smtClean="0"/>
              <a:t>Sword</a:t>
            </a:r>
          </a:p>
          <a:p>
            <a:r>
              <a:rPr lang="en-US" dirty="0" smtClean="0"/>
              <a:t>Juno</a:t>
            </a:r>
          </a:p>
          <a:p>
            <a:r>
              <a:rPr lang="en-US" dirty="0" smtClean="0"/>
              <a:t>Gold</a:t>
            </a:r>
          </a:p>
          <a:p>
            <a:r>
              <a:rPr lang="en-US" dirty="0" smtClean="0"/>
              <a:t>Omaha</a:t>
            </a:r>
          </a:p>
          <a:p>
            <a:r>
              <a:rPr lang="en-US" dirty="0" smtClean="0"/>
              <a:t>Utah</a:t>
            </a:r>
          </a:p>
          <a:p>
            <a:r>
              <a:rPr lang="en-US" dirty="0" smtClean="0"/>
              <a:t>The guns at Point-du-Hoc were also targeted</a:t>
            </a:r>
            <a:endParaRPr lang="en-US" dirty="0"/>
          </a:p>
        </p:txBody>
      </p:sp>
      <p:pic>
        <p:nvPicPr>
          <p:cNvPr id="2050" name="Picture 2" descr="C:\Users\macmillanr\Pictures\invasion-beaches-france-ma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90800"/>
            <a:ext cx="4283608" cy="287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Sword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Bombardment from air and sea</a:t>
            </a:r>
          </a:p>
          <a:p>
            <a:r>
              <a:rPr lang="en-US" dirty="0" smtClean="0"/>
              <a:t>Tanks went ashore at 7:30, followed closely by the infantry</a:t>
            </a:r>
          </a:p>
          <a:p>
            <a:r>
              <a:rPr lang="en-US" dirty="0" smtClean="0"/>
              <a:t>Casualties were light</a:t>
            </a:r>
          </a:p>
          <a:p>
            <a:r>
              <a:rPr lang="en-US" dirty="0" smtClean="0"/>
              <a:t>They advance about 8 km by day’s end</a:t>
            </a:r>
          </a:p>
          <a:p>
            <a:r>
              <a:rPr lang="en-US" dirty="0" smtClean="0"/>
              <a:t>They do not take all of their objectives</a:t>
            </a:r>
          </a:p>
          <a:p>
            <a:endParaRPr lang="en-US" dirty="0"/>
          </a:p>
        </p:txBody>
      </p:sp>
      <p:pic>
        <p:nvPicPr>
          <p:cNvPr id="3074" name="Picture 2" descr="C:\Users\macmillanr\Pictures\sword bea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931" y="2362200"/>
            <a:ext cx="4385507" cy="269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Juno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Canadians faced many obstacles during the landing:</a:t>
            </a:r>
          </a:p>
          <a:p>
            <a:r>
              <a:rPr lang="en-US" dirty="0" smtClean="0"/>
              <a:t>Heavy artillery</a:t>
            </a:r>
          </a:p>
          <a:p>
            <a:r>
              <a:rPr lang="en-US" dirty="0" smtClean="0"/>
              <a:t>Machine gun nests</a:t>
            </a:r>
          </a:p>
          <a:p>
            <a:r>
              <a:rPr lang="en-US" dirty="0" smtClean="0"/>
              <a:t>Pillboxes and other concrete fortifications</a:t>
            </a:r>
          </a:p>
          <a:p>
            <a:r>
              <a:rPr lang="en-US" dirty="0" smtClean="0"/>
              <a:t>High seawall</a:t>
            </a:r>
          </a:p>
          <a:p>
            <a:r>
              <a:rPr lang="en-US" dirty="0" smtClean="0"/>
              <a:t>First wave suffered 50% casualties</a:t>
            </a:r>
            <a:endParaRPr lang="en-US" dirty="0"/>
          </a:p>
        </p:txBody>
      </p:sp>
      <p:pic>
        <p:nvPicPr>
          <p:cNvPr id="4098" name="Picture 2" descr="C:\Users\macmillanr\Pictures\juno_navyland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300806" cy="3318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Juno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Within a few hours they have moved off the beach, assisted by the specialized tank units</a:t>
            </a:r>
          </a:p>
          <a:p>
            <a:r>
              <a:rPr lang="en-US" dirty="0" smtClean="0"/>
              <a:t>15,000 Canadians are successfully landed by day’s end</a:t>
            </a:r>
          </a:p>
          <a:p>
            <a:r>
              <a:rPr lang="en-US" dirty="0" smtClean="0"/>
              <a:t>Despite their success, they do not link up with the British at Sword Beach by the end of the day</a:t>
            </a:r>
          </a:p>
        </p:txBody>
      </p:sp>
      <p:pic>
        <p:nvPicPr>
          <p:cNvPr id="5122" name="Picture 2" descr="C:\Users\macmillanr\Pictures\Juno bea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342" y="2209800"/>
            <a:ext cx="4155096" cy="3128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Juno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Canadian 3</a:t>
            </a:r>
            <a:r>
              <a:rPr lang="en-US" baseline="30000" dirty="0" smtClean="0"/>
              <a:t>rd</a:t>
            </a:r>
            <a:r>
              <a:rPr lang="en-US" dirty="0" smtClean="0"/>
              <a:t> Division  advanced further into France than any other allied unit on D-Day</a:t>
            </a:r>
          </a:p>
          <a:p>
            <a:r>
              <a:rPr lang="en-US" dirty="0" smtClean="0"/>
              <a:t>In the next two days they will hold their ground against attacks from units of the 12</a:t>
            </a:r>
            <a:r>
              <a:rPr lang="en-US" baseline="30000" dirty="0" smtClean="0"/>
              <a:t>th</a:t>
            </a:r>
            <a:r>
              <a:rPr lang="en-US" dirty="0" smtClean="0"/>
              <a:t> SS Hitler </a:t>
            </a:r>
            <a:r>
              <a:rPr lang="en-US" dirty="0" err="1" smtClean="0"/>
              <a:t>Jugend</a:t>
            </a:r>
            <a:r>
              <a:rPr lang="en-US" dirty="0" smtClean="0"/>
              <a:t> (Hitler Youth) and 21</a:t>
            </a:r>
            <a:r>
              <a:rPr lang="en-US" baseline="30000" dirty="0" smtClean="0"/>
              <a:t>st</a:t>
            </a:r>
            <a:r>
              <a:rPr lang="en-US" dirty="0" smtClean="0"/>
              <a:t> Panzer Divisions</a:t>
            </a:r>
          </a:p>
          <a:p>
            <a:endParaRPr lang="en-US" dirty="0"/>
          </a:p>
        </p:txBody>
      </p:sp>
      <p:pic>
        <p:nvPicPr>
          <p:cNvPr id="6146" name="Picture 2" descr="C:\Users\macmillanr\Pictures\Juno inla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75234"/>
            <a:ext cx="4059238" cy="326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British took heavy casualties</a:t>
            </a:r>
          </a:p>
          <a:p>
            <a:r>
              <a:rPr lang="en-US" dirty="0" smtClean="0"/>
              <a:t>Tanks were delayed</a:t>
            </a:r>
          </a:p>
          <a:p>
            <a:r>
              <a:rPr lang="en-US" dirty="0" smtClean="0"/>
              <a:t>Germans had a fortified village on the beach</a:t>
            </a:r>
          </a:p>
          <a:p>
            <a:r>
              <a:rPr lang="en-US" dirty="0" smtClean="0"/>
              <a:t>British moved inland before day’s end</a:t>
            </a:r>
            <a:endParaRPr lang="en-US" dirty="0"/>
          </a:p>
        </p:txBody>
      </p:sp>
      <p:pic>
        <p:nvPicPr>
          <p:cNvPr id="5122" name="Picture 2" descr="C:\Users\macmillanr\Pictures\Moving_towards_inland_from_Gold_Bea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16655"/>
            <a:ext cx="4059238" cy="378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289</TotalTime>
  <Words>536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D-Day</vt:lpstr>
      <vt:lpstr>General Dwight D. Eisenhower</vt:lpstr>
      <vt:lpstr>Naval Activity</vt:lpstr>
      <vt:lpstr>Landing Operations</vt:lpstr>
      <vt:lpstr>Sword Beach</vt:lpstr>
      <vt:lpstr>Juno Beach</vt:lpstr>
      <vt:lpstr>Juno Beach</vt:lpstr>
      <vt:lpstr>Juno Beach</vt:lpstr>
      <vt:lpstr>Gold Beach</vt:lpstr>
      <vt:lpstr>Omaha Beach</vt:lpstr>
      <vt:lpstr>Omaha Beach</vt:lpstr>
      <vt:lpstr>Omaha Beach</vt:lpstr>
      <vt:lpstr>Omaha Beach</vt:lpstr>
      <vt:lpstr>Pointe-Du-Hoc</vt:lpstr>
      <vt:lpstr>Utah Beach</vt:lpstr>
      <vt:lpstr>Mulberry Harbors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D-Day</dc:title>
  <dc:creator>Windows User</dc:creator>
  <cp:lastModifiedBy>DT16</cp:lastModifiedBy>
  <cp:revision>12</cp:revision>
  <dcterms:created xsi:type="dcterms:W3CDTF">2010-06-01T00:43:25Z</dcterms:created>
  <dcterms:modified xsi:type="dcterms:W3CDTF">2014-01-08T17:09:59Z</dcterms:modified>
</cp:coreProperties>
</file>