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19A245-5C8C-40BB-9610-48DA86121B5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65FA1FC-6768-4FAC-B7D9-5A1D96CAA674}">
      <dgm:prSet/>
      <dgm:spPr/>
      <dgm:t>
        <a:bodyPr/>
        <a:lstStyle/>
        <a:p>
          <a:r>
            <a:rPr lang="en-US" dirty="0"/>
            <a:t>Garbage collection/recycling.</a:t>
          </a:r>
        </a:p>
        <a:p>
          <a:r>
            <a:rPr lang="en-US" dirty="0"/>
            <a:t>Street plowing and repairs.</a:t>
          </a:r>
        </a:p>
        <a:p>
          <a:endParaRPr lang="en-US" dirty="0"/>
        </a:p>
      </dgm:t>
    </dgm:pt>
    <dgm:pt modelId="{38B83FF9-FEB3-491B-AE90-763203853203}" type="parTrans" cxnId="{8F1F82E6-1A68-4D65-805E-FA7BE0893C1B}">
      <dgm:prSet/>
      <dgm:spPr/>
      <dgm:t>
        <a:bodyPr/>
        <a:lstStyle/>
        <a:p>
          <a:endParaRPr lang="en-US" sz="2400"/>
        </a:p>
      </dgm:t>
    </dgm:pt>
    <dgm:pt modelId="{974366A3-AB26-4C54-B275-C5A01E1F7EF2}" type="sibTrans" cxnId="{8F1F82E6-1A68-4D65-805E-FA7BE0893C1B}">
      <dgm:prSet/>
      <dgm:spPr/>
      <dgm:t>
        <a:bodyPr/>
        <a:lstStyle/>
        <a:p>
          <a:endParaRPr lang="en-US"/>
        </a:p>
      </dgm:t>
    </dgm:pt>
    <dgm:pt modelId="{86D5F679-669A-4373-9D6E-66F8864946A1}">
      <dgm:prSet/>
      <dgm:spPr/>
      <dgm:t>
        <a:bodyPr/>
        <a:lstStyle/>
        <a:p>
          <a:r>
            <a:rPr lang="en-US"/>
            <a:t>Building and maintaining parks and recreation facilities.</a:t>
          </a:r>
        </a:p>
      </dgm:t>
    </dgm:pt>
    <dgm:pt modelId="{292901B6-B709-45A9-95BD-F9D47FC05688}" type="parTrans" cxnId="{8733242B-277A-4369-ACEA-05EB6E3D6C35}">
      <dgm:prSet/>
      <dgm:spPr/>
      <dgm:t>
        <a:bodyPr/>
        <a:lstStyle/>
        <a:p>
          <a:endParaRPr lang="en-US" sz="2400"/>
        </a:p>
      </dgm:t>
    </dgm:pt>
    <dgm:pt modelId="{796E2338-B710-4D32-A668-A6EA1D40F76E}" type="sibTrans" cxnId="{8733242B-277A-4369-ACEA-05EB6E3D6C35}">
      <dgm:prSet/>
      <dgm:spPr/>
      <dgm:t>
        <a:bodyPr/>
        <a:lstStyle/>
        <a:p>
          <a:endParaRPr lang="en-US"/>
        </a:p>
      </dgm:t>
    </dgm:pt>
    <dgm:pt modelId="{851ACE52-A0C4-4CFE-928B-BCE2A95DECF3}">
      <dgm:prSet/>
      <dgm:spPr/>
      <dgm:t>
        <a:bodyPr/>
        <a:lstStyle/>
        <a:p>
          <a:r>
            <a:rPr lang="en-US" dirty="0"/>
            <a:t>City transit (busses).</a:t>
          </a:r>
        </a:p>
        <a:p>
          <a:r>
            <a:rPr lang="en-US" dirty="0"/>
            <a:t>City Bi-laws.</a:t>
          </a:r>
        </a:p>
      </dgm:t>
    </dgm:pt>
    <dgm:pt modelId="{87189FD3-E4F7-4669-A0BB-87C8B096D13C}" type="parTrans" cxnId="{1AA21EB6-0AE4-4D7E-A8F6-95EBD921591D}">
      <dgm:prSet/>
      <dgm:spPr/>
      <dgm:t>
        <a:bodyPr/>
        <a:lstStyle/>
        <a:p>
          <a:endParaRPr lang="en-US" sz="2400"/>
        </a:p>
      </dgm:t>
    </dgm:pt>
    <dgm:pt modelId="{D467FB20-5935-40B0-843A-9C5DEC145B3B}" type="sibTrans" cxnId="{1AA21EB6-0AE4-4D7E-A8F6-95EBD921591D}">
      <dgm:prSet/>
      <dgm:spPr/>
      <dgm:t>
        <a:bodyPr/>
        <a:lstStyle/>
        <a:p>
          <a:endParaRPr lang="en-US"/>
        </a:p>
      </dgm:t>
    </dgm:pt>
    <dgm:pt modelId="{2611FF26-A667-46E2-8894-F03F6E2438AC}" type="pres">
      <dgm:prSet presAssocID="{7419A245-5C8C-40BB-9610-48DA86121B5B}" presName="linear" presStyleCnt="0">
        <dgm:presLayoutVars>
          <dgm:animLvl val="lvl"/>
          <dgm:resizeHandles val="exact"/>
        </dgm:presLayoutVars>
      </dgm:prSet>
      <dgm:spPr/>
    </dgm:pt>
    <dgm:pt modelId="{36F9497B-E96B-456E-AE92-0185F59273B3}" type="pres">
      <dgm:prSet presAssocID="{265FA1FC-6768-4FAC-B7D9-5A1D96CAA67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A1479E0-249B-4DC0-B92C-4B55246FE3E8}" type="pres">
      <dgm:prSet presAssocID="{974366A3-AB26-4C54-B275-C5A01E1F7EF2}" presName="spacer" presStyleCnt="0"/>
      <dgm:spPr/>
    </dgm:pt>
    <dgm:pt modelId="{91A8A8FF-E3EC-40F6-8122-21362D1BE564}" type="pres">
      <dgm:prSet presAssocID="{86D5F679-669A-4373-9D6E-66F8864946A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37362EF-8F97-44AC-81A7-E71A5B3864EB}" type="pres">
      <dgm:prSet presAssocID="{796E2338-B710-4D32-A668-A6EA1D40F76E}" presName="spacer" presStyleCnt="0"/>
      <dgm:spPr/>
    </dgm:pt>
    <dgm:pt modelId="{072C52A2-7D31-4323-A221-60E194B66940}" type="pres">
      <dgm:prSet presAssocID="{851ACE52-A0C4-4CFE-928B-BCE2A95DECF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733242B-277A-4369-ACEA-05EB6E3D6C35}" srcId="{7419A245-5C8C-40BB-9610-48DA86121B5B}" destId="{86D5F679-669A-4373-9D6E-66F8864946A1}" srcOrd="1" destOrd="0" parTransId="{292901B6-B709-45A9-95BD-F9D47FC05688}" sibTransId="{796E2338-B710-4D32-A668-A6EA1D40F76E}"/>
    <dgm:cxn modelId="{AF5C2542-D3DA-4FB8-B8A8-2E19D4E16893}" type="presOf" srcId="{86D5F679-669A-4373-9D6E-66F8864946A1}" destId="{91A8A8FF-E3EC-40F6-8122-21362D1BE564}" srcOrd="0" destOrd="0" presId="urn:microsoft.com/office/officeart/2005/8/layout/vList2"/>
    <dgm:cxn modelId="{99AD144B-C1D5-41A1-BC98-67BA5DE0BE0E}" type="presOf" srcId="{265FA1FC-6768-4FAC-B7D9-5A1D96CAA674}" destId="{36F9497B-E96B-456E-AE92-0185F59273B3}" srcOrd="0" destOrd="0" presId="urn:microsoft.com/office/officeart/2005/8/layout/vList2"/>
    <dgm:cxn modelId="{8A0FD44C-5452-4E66-B441-7007613EEBB6}" type="presOf" srcId="{851ACE52-A0C4-4CFE-928B-BCE2A95DECF3}" destId="{072C52A2-7D31-4323-A221-60E194B66940}" srcOrd="0" destOrd="0" presId="urn:microsoft.com/office/officeart/2005/8/layout/vList2"/>
    <dgm:cxn modelId="{592E5196-FC20-43FB-AC53-C85901C2B5A1}" type="presOf" srcId="{7419A245-5C8C-40BB-9610-48DA86121B5B}" destId="{2611FF26-A667-46E2-8894-F03F6E2438AC}" srcOrd="0" destOrd="0" presId="urn:microsoft.com/office/officeart/2005/8/layout/vList2"/>
    <dgm:cxn modelId="{1AA21EB6-0AE4-4D7E-A8F6-95EBD921591D}" srcId="{7419A245-5C8C-40BB-9610-48DA86121B5B}" destId="{851ACE52-A0C4-4CFE-928B-BCE2A95DECF3}" srcOrd="2" destOrd="0" parTransId="{87189FD3-E4F7-4669-A0BB-87C8B096D13C}" sibTransId="{D467FB20-5935-40B0-843A-9C5DEC145B3B}"/>
    <dgm:cxn modelId="{8F1F82E6-1A68-4D65-805E-FA7BE0893C1B}" srcId="{7419A245-5C8C-40BB-9610-48DA86121B5B}" destId="{265FA1FC-6768-4FAC-B7D9-5A1D96CAA674}" srcOrd="0" destOrd="0" parTransId="{38B83FF9-FEB3-491B-AE90-763203853203}" sibTransId="{974366A3-AB26-4C54-B275-C5A01E1F7EF2}"/>
    <dgm:cxn modelId="{D23B4353-EF73-4424-A230-1A0715C3E56B}" type="presParOf" srcId="{2611FF26-A667-46E2-8894-F03F6E2438AC}" destId="{36F9497B-E96B-456E-AE92-0185F59273B3}" srcOrd="0" destOrd="0" presId="urn:microsoft.com/office/officeart/2005/8/layout/vList2"/>
    <dgm:cxn modelId="{7E123A1B-A9ED-415D-80C9-A325B0DFF8EB}" type="presParOf" srcId="{2611FF26-A667-46E2-8894-F03F6E2438AC}" destId="{7A1479E0-249B-4DC0-B92C-4B55246FE3E8}" srcOrd="1" destOrd="0" presId="urn:microsoft.com/office/officeart/2005/8/layout/vList2"/>
    <dgm:cxn modelId="{4D0A4476-3B59-4EE1-BDC0-11DE7336AA9B}" type="presParOf" srcId="{2611FF26-A667-46E2-8894-F03F6E2438AC}" destId="{91A8A8FF-E3EC-40F6-8122-21362D1BE564}" srcOrd="2" destOrd="0" presId="urn:microsoft.com/office/officeart/2005/8/layout/vList2"/>
    <dgm:cxn modelId="{629F424D-8615-4C10-B100-A55E0FFD7E63}" type="presParOf" srcId="{2611FF26-A667-46E2-8894-F03F6E2438AC}" destId="{337362EF-8F97-44AC-81A7-E71A5B3864EB}" srcOrd="3" destOrd="0" presId="urn:microsoft.com/office/officeart/2005/8/layout/vList2"/>
    <dgm:cxn modelId="{F8C417FA-EC61-46C1-BC68-B930F018D300}" type="presParOf" srcId="{2611FF26-A667-46E2-8894-F03F6E2438AC}" destId="{072C52A2-7D31-4323-A221-60E194B6694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E440BA-AB71-4429-BD5E-28BBE9D3DE6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1B1867B-AEA7-498F-8069-290B79C43254}">
      <dgm:prSet/>
      <dgm:spPr/>
      <dgm:t>
        <a:bodyPr/>
        <a:lstStyle/>
        <a:p>
          <a:r>
            <a:rPr lang="en-US" u="sng"/>
            <a:t>PADDY QUINN (DEPUTY MAYOR)</a:t>
          </a:r>
          <a:endParaRPr lang="en-US"/>
        </a:p>
      </dgm:t>
    </dgm:pt>
    <dgm:pt modelId="{8EFDC3E6-E5FD-4FA1-A0A7-83B5A762B635}" type="parTrans" cxnId="{07BB3FCE-3A1A-4C4F-9811-627506FF4000}">
      <dgm:prSet/>
      <dgm:spPr/>
      <dgm:t>
        <a:bodyPr/>
        <a:lstStyle/>
        <a:p>
          <a:endParaRPr lang="en-US"/>
        </a:p>
      </dgm:t>
    </dgm:pt>
    <dgm:pt modelId="{3EEE59D3-BF6F-43C4-9719-9062B3F70959}" type="sibTrans" cxnId="{07BB3FCE-3A1A-4C4F-9811-627506FF4000}">
      <dgm:prSet/>
      <dgm:spPr/>
      <dgm:t>
        <a:bodyPr/>
        <a:lstStyle/>
        <a:p>
          <a:endParaRPr lang="en-US"/>
        </a:p>
      </dgm:t>
    </dgm:pt>
    <dgm:pt modelId="{F67D5522-E049-4F2D-85DF-4721368011DF}">
      <dgm:prSet/>
      <dgm:spPr/>
      <dgm:t>
        <a:bodyPr/>
        <a:lstStyle/>
        <a:p>
          <a:r>
            <a:rPr lang="en-US" u="sng"/>
            <a:t>CITY COUNCILLORS:</a:t>
          </a:r>
          <a:r>
            <a:rPr lang="en-US"/>
            <a:t>	</a:t>
          </a:r>
        </a:p>
      </dgm:t>
    </dgm:pt>
    <dgm:pt modelId="{8A824979-2AFA-4456-93F0-2F3E5367B926}" type="parTrans" cxnId="{522FB2A8-67A8-4C1B-925E-0E6CFFB9578A}">
      <dgm:prSet/>
      <dgm:spPr/>
      <dgm:t>
        <a:bodyPr/>
        <a:lstStyle/>
        <a:p>
          <a:endParaRPr lang="en-US"/>
        </a:p>
      </dgm:t>
    </dgm:pt>
    <dgm:pt modelId="{0CF4890E-0274-4D9B-9659-CAA81BBB1417}" type="sibTrans" cxnId="{522FB2A8-67A8-4C1B-925E-0E6CFFB9578A}">
      <dgm:prSet/>
      <dgm:spPr/>
      <dgm:t>
        <a:bodyPr/>
        <a:lstStyle/>
        <a:p>
          <a:endParaRPr lang="en-US"/>
        </a:p>
      </dgm:t>
    </dgm:pt>
    <dgm:pt modelId="{5DA31B9C-4FCF-4E56-8172-833D4CFC55D9}">
      <dgm:prSet/>
      <dgm:spPr/>
      <dgm:t>
        <a:bodyPr/>
        <a:lstStyle/>
        <a:p>
          <a:r>
            <a:rPr lang="en-US"/>
            <a:t>VERONIQUE ARSENAULT			RYAN SOMERS</a:t>
          </a:r>
        </a:p>
      </dgm:t>
    </dgm:pt>
    <dgm:pt modelId="{47E9438C-F07A-486F-AF67-772D954E9F86}" type="parTrans" cxnId="{63DB0C5F-4011-40CF-B106-6540D5A6668B}">
      <dgm:prSet/>
      <dgm:spPr/>
      <dgm:t>
        <a:bodyPr/>
        <a:lstStyle/>
        <a:p>
          <a:endParaRPr lang="en-US"/>
        </a:p>
      </dgm:t>
    </dgm:pt>
    <dgm:pt modelId="{C4E9A227-29A6-47F6-B0AE-1E01693F7584}" type="sibTrans" cxnId="{63DB0C5F-4011-40CF-B106-6540D5A6668B}">
      <dgm:prSet/>
      <dgm:spPr/>
      <dgm:t>
        <a:bodyPr/>
        <a:lstStyle/>
        <a:p>
          <a:endParaRPr lang="en-US"/>
        </a:p>
      </dgm:t>
    </dgm:pt>
    <dgm:pt modelId="{43C8364C-F4F7-46E8-949F-A63E527C2963}">
      <dgm:prSet/>
      <dgm:spPr/>
      <dgm:t>
        <a:bodyPr/>
        <a:lstStyle/>
        <a:p>
          <a:r>
            <a:rPr lang="en-US"/>
            <a:t>JASON HARRIS				TARA ROSS-ROBINSON</a:t>
          </a:r>
        </a:p>
      </dgm:t>
    </dgm:pt>
    <dgm:pt modelId="{4CD6D328-86FE-4880-A835-5225619CF068}" type="parTrans" cxnId="{9836E355-8FAB-4E2B-BC70-798EC44B1BE0}">
      <dgm:prSet/>
      <dgm:spPr/>
      <dgm:t>
        <a:bodyPr/>
        <a:lstStyle/>
        <a:p>
          <a:endParaRPr lang="en-US"/>
        </a:p>
      </dgm:t>
    </dgm:pt>
    <dgm:pt modelId="{FFC14466-702D-4596-9FA8-23EE987F585E}" type="sibTrans" cxnId="{9836E355-8FAB-4E2B-BC70-798EC44B1BE0}">
      <dgm:prSet/>
      <dgm:spPr/>
      <dgm:t>
        <a:bodyPr/>
        <a:lstStyle/>
        <a:p>
          <a:endParaRPr lang="en-US"/>
        </a:p>
      </dgm:t>
    </dgm:pt>
    <dgm:pt modelId="{24D15E1C-A574-476C-B42C-A6FBB8E8A5C2}">
      <dgm:prSet/>
      <dgm:spPr/>
      <dgm:t>
        <a:bodyPr/>
        <a:lstStyle/>
        <a:p>
          <a:r>
            <a:rPr lang="en-US"/>
            <a:t>SAM JOHNSTON				CHAD DUPLESSIE</a:t>
          </a:r>
        </a:p>
      </dgm:t>
    </dgm:pt>
    <dgm:pt modelId="{92D00AE8-1A7F-4315-B086-4FDD2717C802}" type="parTrans" cxnId="{180B4FD3-5563-433D-9978-C2F91EA19B47}">
      <dgm:prSet/>
      <dgm:spPr/>
      <dgm:t>
        <a:bodyPr/>
        <a:lstStyle/>
        <a:p>
          <a:endParaRPr lang="en-US"/>
        </a:p>
      </dgm:t>
    </dgm:pt>
    <dgm:pt modelId="{51473351-0065-4F7F-93B1-0C465BD03613}" type="sibTrans" cxnId="{180B4FD3-5563-433D-9978-C2F91EA19B47}">
      <dgm:prSet/>
      <dgm:spPr/>
      <dgm:t>
        <a:bodyPr/>
        <a:lstStyle/>
        <a:p>
          <a:endParaRPr lang="en-US"/>
        </a:p>
      </dgm:t>
    </dgm:pt>
    <dgm:pt modelId="{72ECEA0D-B132-41B5-8252-4DA15736E9C2}">
      <dgm:prSet/>
      <dgm:spPr/>
      <dgm:t>
        <a:bodyPr/>
        <a:lstStyle/>
        <a:p>
          <a:r>
            <a:rPr lang="en-US"/>
            <a:t>BRIAN KING</a:t>
          </a:r>
        </a:p>
      </dgm:t>
    </dgm:pt>
    <dgm:pt modelId="{EE07755D-CD5D-4C85-B8DB-7E0DF26D9D7C}" type="parTrans" cxnId="{A46F949C-EC5A-47E5-8480-C62D965941A4}">
      <dgm:prSet/>
      <dgm:spPr/>
      <dgm:t>
        <a:bodyPr/>
        <a:lstStyle/>
        <a:p>
          <a:endParaRPr lang="en-US"/>
        </a:p>
      </dgm:t>
    </dgm:pt>
    <dgm:pt modelId="{6D9E5559-D6CE-4E30-B371-DE4008EEA86D}" type="sibTrans" cxnId="{A46F949C-EC5A-47E5-8480-C62D965941A4}">
      <dgm:prSet/>
      <dgm:spPr/>
      <dgm:t>
        <a:bodyPr/>
        <a:lstStyle/>
        <a:p>
          <a:endParaRPr lang="en-US"/>
        </a:p>
      </dgm:t>
    </dgm:pt>
    <dgm:pt modelId="{71E5B964-4289-49D4-B46D-1E9B8AD4E32B}" type="pres">
      <dgm:prSet presAssocID="{BBE440BA-AB71-4429-BD5E-28BBE9D3DE69}" presName="linear" presStyleCnt="0">
        <dgm:presLayoutVars>
          <dgm:animLvl val="lvl"/>
          <dgm:resizeHandles val="exact"/>
        </dgm:presLayoutVars>
      </dgm:prSet>
      <dgm:spPr/>
    </dgm:pt>
    <dgm:pt modelId="{5A9C3F4C-63D2-4C48-8A36-073A5EB1692A}" type="pres">
      <dgm:prSet presAssocID="{41B1867B-AEA7-498F-8069-290B79C43254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EFC7CC8A-E7C4-41AA-B83C-269198491EED}" type="pres">
      <dgm:prSet presAssocID="{3EEE59D3-BF6F-43C4-9719-9062B3F70959}" presName="spacer" presStyleCnt="0"/>
      <dgm:spPr/>
    </dgm:pt>
    <dgm:pt modelId="{45124677-B375-4607-8BC2-67011DD9A608}" type="pres">
      <dgm:prSet presAssocID="{F67D5522-E049-4F2D-85DF-4721368011D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84CB15E-79AE-4F6E-8F8B-9AC7E6878E1B}" type="pres">
      <dgm:prSet presAssocID="{0CF4890E-0274-4D9B-9659-CAA81BBB1417}" presName="spacer" presStyleCnt="0"/>
      <dgm:spPr/>
    </dgm:pt>
    <dgm:pt modelId="{1593ED0F-47FC-4FF5-9E55-1FC6F9594791}" type="pres">
      <dgm:prSet presAssocID="{5DA31B9C-4FCF-4E56-8172-833D4CFC55D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60901AB-53F5-4E7A-B177-8AE2695668E3}" type="pres">
      <dgm:prSet presAssocID="{C4E9A227-29A6-47F6-B0AE-1E01693F7584}" presName="spacer" presStyleCnt="0"/>
      <dgm:spPr/>
    </dgm:pt>
    <dgm:pt modelId="{5C24D55C-AECC-476D-9EE7-81665D6F2BE0}" type="pres">
      <dgm:prSet presAssocID="{43C8364C-F4F7-46E8-949F-A63E527C296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5C830CC-3DF6-4A21-B2E8-97A467957B71}" type="pres">
      <dgm:prSet presAssocID="{FFC14466-702D-4596-9FA8-23EE987F585E}" presName="spacer" presStyleCnt="0"/>
      <dgm:spPr/>
    </dgm:pt>
    <dgm:pt modelId="{943C88DA-D639-452E-8E58-DA581D7502E2}" type="pres">
      <dgm:prSet presAssocID="{24D15E1C-A574-476C-B42C-A6FBB8E8A5C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30845FA0-1D54-4513-B97D-01A7FE190E39}" type="pres">
      <dgm:prSet presAssocID="{51473351-0065-4F7F-93B1-0C465BD03613}" presName="spacer" presStyleCnt="0"/>
      <dgm:spPr/>
    </dgm:pt>
    <dgm:pt modelId="{E3F616A0-1EB8-4C48-8A37-DAD5D33A65D2}" type="pres">
      <dgm:prSet presAssocID="{72ECEA0D-B132-41B5-8252-4DA15736E9C2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7F796326-F31F-4625-B50B-27DFC44869EF}" type="presOf" srcId="{41B1867B-AEA7-498F-8069-290B79C43254}" destId="{5A9C3F4C-63D2-4C48-8A36-073A5EB1692A}" srcOrd="0" destOrd="0" presId="urn:microsoft.com/office/officeart/2005/8/layout/vList2"/>
    <dgm:cxn modelId="{C0FEED27-C3AC-4754-AB62-21BD569626E0}" type="presOf" srcId="{43C8364C-F4F7-46E8-949F-A63E527C2963}" destId="{5C24D55C-AECC-476D-9EE7-81665D6F2BE0}" srcOrd="0" destOrd="0" presId="urn:microsoft.com/office/officeart/2005/8/layout/vList2"/>
    <dgm:cxn modelId="{63DB0C5F-4011-40CF-B106-6540D5A6668B}" srcId="{BBE440BA-AB71-4429-BD5E-28BBE9D3DE69}" destId="{5DA31B9C-4FCF-4E56-8172-833D4CFC55D9}" srcOrd="2" destOrd="0" parTransId="{47E9438C-F07A-486F-AF67-772D954E9F86}" sibTransId="{C4E9A227-29A6-47F6-B0AE-1E01693F7584}"/>
    <dgm:cxn modelId="{92767F41-9914-4FFD-A77E-20315080B920}" type="presOf" srcId="{5DA31B9C-4FCF-4E56-8172-833D4CFC55D9}" destId="{1593ED0F-47FC-4FF5-9E55-1FC6F9594791}" srcOrd="0" destOrd="0" presId="urn:microsoft.com/office/officeart/2005/8/layout/vList2"/>
    <dgm:cxn modelId="{9836E355-8FAB-4E2B-BC70-798EC44B1BE0}" srcId="{BBE440BA-AB71-4429-BD5E-28BBE9D3DE69}" destId="{43C8364C-F4F7-46E8-949F-A63E527C2963}" srcOrd="3" destOrd="0" parTransId="{4CD6D328-86FE-4880-A835-5225619CF068}" sibTransId="{FFC14466-702D-4596-9FA8-23EE987F585E}"/>
    <dgm:cxn modelId="{8677458E-A461-4E02-BBBA-88AFD5D9F890}" type="presOf" srcId="{72ECEA0D-B132-41B5-8252-4DA15736E9C2}" destId="{E3F616A0-1EB8-4C48-8A37-DAD5D33A65D2}" srcOrd="0" destOrd="0" presId="urn:microsoft.com/office/officeart/2005/8/layout/vList2"/>
    <dgm:cxn modelId="{A46F949C-EC5A-47E5-8480-C62D965941A4}" srcId="{BBE440BA-AB71-4429-BD5E-28BBE9D3DE69}" destId="{72ECEA0D-B132-41B5-8252-4DA15736E9C2}" srcOrd="5" destOrd="0" parTransId="{EE07755D-CD5D-4C85-B8DB-7E0DF26D9D7C}" sibTransId="{6D9E5559-D6CE-4E30-B371-DE4008EEA86D}"/>
    <dgm:cxn modelId="{522FB2A8-67A8-4C1B-925E-0E6CFFB9578A}" srcId="{BBE440BA-AB71-4429-BD5E-28BBE9D3DE69}" destId="{F67D5522-E049-4F2D-85DF-4721368011DF}" srcOrd="1" destOrd="0" parTransId="{8A824979-2AFA-4456-93F0-2F3E5367B926}" sibTransId="{0CF4890E-0274-4D9B-9659-CAA81BBB1417}"/>
    <dgm:cxn modelId="{23DFB0AB-87ED-41C3-8F89-EF147D158F5C}" type="presOf" srcId="{BBE440BA-AB71-4429-BD5E-28BBE9D3DE69}" destId="{71E5B964-4289-49D4-B46D-1E9B8AD4E32B}" srcOrd="0" destOrd="0" presId="urn:microsoft.com/office/officeart/2005/8/layout/vList2"/>
    <dgm:cxn modelId="{07BB3FCE-3A1A-4C4F-9811-627506FF4000}" srcId="{BBE440BA-AB71-4429-BD5E-28BBE9D3DE69}" destId="{41B1867B-AEA7-498F-8069-290B79C43254}" srcOrd="0" destOrd="0" parTransId="{8EFDC3E6-E5FD-4FA1-A0A7-83B5A762B635}" sibTransId="{3EEE59D3-BF6F-43C4-9719-9062B3F70959}"/>
    <dgm:cxn modelId="{180B4FD3-5563-433D-9978-C2F91EA19B47}" srcId="{BBE440BA-AB71-4429-BD5E-28BBE9D3DE69}" destId="{24D15E1C-A574-476C-B42C-A6FBB8E8A5C2}" srcOrd="4" destOrd="0" parTransId="{92D00AE8-1A7F-4315-B086-4FDD2717C802}" sibTransId="{51473351-0065-4F7F-93B1-0C465BD03613}"/>
    <dgm:cxn modelId="{FB3D41DA-8214-4715-9A26-44245FB6DC43}" type="presOf" srcId="{F67D5522-E049-4F2D-85DF-4721368011DF}" destId="{45124677-B375-4607-8BC2-67011DD9A608}" srcOrd="0" destOrd="0" presId="urn:microsoft.com/office/officeart/2005/8/layout/vList2"/>
    <dgm:cxn modelId="{58CB43F1-204F-41D8-B1EC-0714FF169B87}" type="presOf" srcId="{24D15E1C-A574-476C-B42C-A6FBB8E8A5C2}" destId="{943C88DA-D639-452E-8E58-DA581D7502E2}" srcOrd="0" destOrd="0" presId="urn:microsoft.com/office/officeart/2005/8/layout/vList2"/>
    <dgm:cxn modelId="{C2E45C3A-9D7D-4471-B98B-C5F6F658129A}" type="presParOf" srcId="{71E5B964-4289-49D4-B46D-1E9B8AD4E32B}" destId="{5A9C3F4C-63D2-4C48-8A36-073A5EB1692A}" srcOrd="0" destOrd="0" presId="urn:microsoft.com/office/officeart/2005/8/layout/vList2"/>
    <dgm:cxn modelId="{200E8D5B-6819-40D9-9C52-41D0C0F216B0}" type="presParOf" srcId="{71E5B964-4289-49D4-B46D-1E9B8AD4E32B}" destId="{EFC7CC8A-E7C4-41AA-B83C-269198491EED}" srcOrd="1" destOrd="0" presId="urn:microsoft.com/office/officeart/2005/8/layout/vList2"/>
    <dgm:cxn modelId="{F77CE29D-DE01-499F-9C06-3EBE0A8113FE}" type="presParOf" srcId="{71E5B964-4289-49D4-B46D-1E9B8AD4E32B}" destId="{45124677-B375-4607-8BC2-67011DD9A608}" srcOrd="2" destOrd="0" presId="urn:microsoft.com/office/officeart/2005/8/layout/vList2"/>
    <dgm:cxn modelId="{A289EF1E-2265-4ED8-B80E-1D3CF6B2C0B8}" type="presParOf" srcId="{71E5B964-4289-49D4-B46D-1E9B8AD4E32B}" destId="{384CB15E-79AE-4F6E-8F8B-9AC7E6878E1B}" srcOrd="3" destOrd="0" presId="urn:microsoft.com/office/officeart/2005/8/layout/vList2"/>
    <dgm:cxn modelId="{0D58E58F-1E6F-4399-A2CF-0E1BDB8309B7}" type="presParOf" srcId="{71E5B964-4289-49D4-B46D-1E9B8AD4E32B}" destId="{1593ED0F-47FC-4FF5-9E55-1FC6F9594791}" srcOrd="4" destOrd="0" presId="urn:microsoft.com/office/officeart/2005/8/layout/vList2"/>
    <dgm:cxn modelId="{ADB1E879-D761-44AC-974D-85C02E3840BB}" type="presParOf" srcId="{71E5B964-4289-49D4-B46D-1E9B8AD4E32B}" destId="{260901AB-53F5-4E7A-B177-8AE2695668E3}" srcOrd="5" destOrd="0" presId="urn:microsoft.com/office/officeart/2005/8/layout/vList2"/>
    <dgm:cxn modelId="{05B1331D-6C5E-4BF2-AFCE-6013E269A564}" type="presParOf" srcId="{71E5B964-4289-49D4-B46D-1E9B8AD4E32B}" destId="{5C24D55C-AECC-476D-9EE7-81665D6F2BE0}" srcOrd="6" destOrd="0" presId="urn:microsoft.com/office/officeart/2005/8/layout/vList2"/>
    <dgm:cxn modelId="{E3C94467-54BB-4D6E-B3FE-30C0A340FEDC}" type="presParOf" srcId="{71E5B964-4289-49D4-B46D-1E9B8AD4E32B}" destId="{45C830CC-3DF6-4A21-B2E8-97A467957B71}" srcOrd="7" destOrd="0" presId="urn:microsoft.com/office/officeart/2005/8/layout/vList2"/>
    <dgm:cxn modelId="{82A90966-021F-462D-BF2D-4A0AF16BAD52}" type="presParOf" srcId="{71E5B964-4289-49D4-B46D-1E9B8AD4E32B}" destId="{943C88DA-D639-452E-8E58-DA581D7502E2}" srcOrd="8" destOrd="0" presId="urn:microsoft.com/office/officeart/2005/8/layout/vList2"/>
    <dgm:cxn modelId="{51CF7511-BADA-4754-BAAB-9CCBE4D16305}" type="presParOf" srcId="{71E5B964-4289-49D4-B46D-1E9B8AD4E32B}" destId="{30845FA0-1D54-4513-B97D-01A7FE190E39}" srcOrd="9" destOrd="0" presId="urn:microsoft.com/office/officeart/2005/8/layout/vList2"/>
    <dgm:cxn modelId="{661A4F9F-5C87-48C1-A5D0-E1017704CE4E}" type="presParOf" srcId="{71E5B964-4289-49D4-B46D-1E9B8AD4E32B}" destId="{E3F616A0-1EB8-4C48-8A37-DAD5D33A65D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9497B-E96B-456E-AE92-0185F59273B3}">
      <dsp:nvSpPr>
        <dsp:cNvPr id="0" name=""/>
        <dsp:cNvSpPr/>
      </dsp:nvSpPr>
      <dsp:spPr>
        <a:xfrm>
          <a:off x="0" y="85038"/>
          <a:ext cx="6173409" cy="19340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Garbage collection/recycling.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Street plowing and repairs.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</dsp:txBody>
      <dsp:txXfrm>
        <a:off x="94411" y="179449"/>
        <a:ext cx="5984587" cy="1745188"/>
      </dsp:txXfrm>
    </dsp:sp>
    <dsp:sp modelId="{91A8A8FF-E3EC-40F6-8122-21362D1BE564}">
      <dsp:nvSpPr>
        <dsp:cNvPr id="0" name=""/>
        <dsp:cNvSpPr/>
      </dsp:nvSpPr>
      <dsp:spPr>
        <a:xfrm>
          <a:off x="0" y="2102568"/>
          <a:ext cx="6173409" cy="1934010"/>
        </a:xfrm>
        <a:prstGeom prst="roundRect">
          <a:avLst/>
        </a:prstGeom>
        <a:solidFill>
          <a:schemeClr val="accent2">
            <a:hueOff val="-199973"/>
            <a:satOff val="-24193"/>
            <a:lumOff val="-1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Building and maintaining parks and recreation facilities.</a:t>
          </a:r>
        </a:p>
      </dsp:txBody>
      <dsp:txXfrm>
        <a:off x="94411" y="2196979"/>
        <a:ext cx="5984587" cy="1745188"/>
      </dsp:txXfrm>
    </dsp:sp>
    <dsp:sp modelId="{072C52A2-7D31-4323-A221-60E194B66940}">
      <dsp:nvSpPr>
        <dsp:cNvPr id="0" name=""/>
        <dsp:cNvSpPr/>
      </dsp:nvSpPr>
      <dsp:spPr>
        <a:xfrm>
          <a:off x="0" y="4120098"/>
          <a:ext cx="6173409" cy="1934010"/>
        </a:xfrm>
        <a:prstGeom prst="roundRect">
          <a:avLst/>
        </a:prstGeom>
        <a:solidFill>
          <a:schemeClr val="accent2">
            <a:hueOff val="-399945"/>
            <a:satOff val="-48385"/>
            <a:lumOff val="-2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City transit (busses).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City Bi-laws.</a:t>
          </a:r>
        </a:p>
      </dsp:txBody>
      <dsp:txXfrm>
        <a:off x="94411" y="4214509"/>
        <a:ext cx="5984587" cy="17451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C3F4C-63D2-4C48-8A36-073A5EB1692A}">
      <dsp:nvSpPr>
        <dsp:cNvPr id="0" name=""/>
        <dsp:cNvSpPr/>
      </dsp:nvSpPr>
      <dsp:spPr>
        <a:xfrm>
          <a:off x="0" y="15098"/>
          <a:ext cx="6173409" cy="9136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u="sng" kern="1200"/>
            <a:t>PADDY QUINN (DEPUTY MAYOR)</a:t>
          </a:r>
          <a:endParaRPr lang="en-US" sz="2300" kern="1200"/>
        </a:p>
      </dsp:txBody>
      <dsp:txXfrm>
        <a:off x="44602" y="59700"/>
        <a:ext cx="6084205" cy="824474"/>
      </dsp:txXfrm>
    </dsp:sp>
    <dsp:sp modelId="{45124677-B375-4607-8BC2-67011DD9A608}">
      <dsp:nvSpPr>
        <dsp:cNvPr id="0" name=""/>
        <dsp:cNvSpPr/>
      </dsp:nvSpPr>
      <dsp:spPr>
        <a:xfrm>
          <a:off x="0" y="995017"/>
          <a:ext cx="6173409" cy="913678"/>
        </a:xfrm>
        <a:prstGeom prst="roundRect">
          <a:avLst/>
        </a:prstGeom>
        <a:solidFill>
          <a:schemeClr val="accent2">
            <a:hueOff val="-79989"/>
            <a:satOff val="-9677"/>
            <a:lumOff val="-46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u="sng" kern="1200"/>
            <a:t>CITY COUNCILLORS:</a:t>
          </a:r>
          <a:r>
            <a:rPr lang="en-US" sz="2300" kern="1200"/>
            <a:t>	</a:t>
          </a:r>
        </a:p>
      </dsp:txBody>
      <dsp:txXfrm>
        <a:off x="44602" y="1039619"/>
        <a:ext cx="6084205" cy="824474"/>
      </dsp:txXfrm>
    </dsp:sp>
    <dsp:sp modelId="{1593ED0F-47FC-4FF5-9E55-1FC6F9594791}">
      <dsp:nvSpPr>
        <dsp:cNvPr id="0" name=""/>
        <dsp:cNvSpPr/>
      </dsp:nvSpPr>
      <dsp:spPr>
        <a:xfrm>
          <a:off x="0" y="1974935"/>
          <a:ext cx="6173409" cy="913678"/>
        </a:xfrm>
        <a:prstGeom prst="roundRect">
          <a:avLst/>
        </a:prstGeom>
        <a:solidFill>
          <a:schemeClr val="accent2">
            <a:hueOff val="-159978"/>
            <a:satOff val="-19354"/>
            <a:lumOff val="-9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VERONIQUE ARSENAULT			RYAN SOMERS</a:t>
          </a:r>
        </a:p>
      </dsp:txBody>
      <dsp:txXfrm>
        <a:off x="44602" y="2019537"/>
        <a:ext cx="6084205" cy="824474"/>
      </dsp:txXfrm>
    </dsp:sp>
    <dsp:sp modelId="{5C24D55C-AECC-476D-9EE7-81665D6F2BE0}">
      <dsp:nvSpPr>
        <dsp:cNvPr id="0" name=""/>
        <dsp:cNvSpPr/>
      </dsp:nvSpPr>
      <dsp:spPr>
        <a:xfrm>
          <a:off x="0" y="2954854"/>
          <a:ext cx="6173409" cy="913678"/>
        </a:xfrm>
        <a:prstGeom prst="roundRect">
          <a:avLst/>
        </a:prstGeom>
        <a:solidFill>
          <a:schemeClr val="accent2">
            <a:hueOff val="-239967"/>
            <a:satOff val="-29031"/>
            <a:lumOff val="-13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JASON HARRIS				TARA ROSS-ROBINSON</a:t>
          </a:r>
        </a:p>
      </dsp:txBody>
      <dsp:txXfrm>
        <a:off x="44602" y="2999456"/>
        <a:ext cx="6084205" cy="824474"/>
      </dsp:txXfrm>
    </dsp:sp>
    <dsp:sp modelId="{943C88DA-D639-452E-8E58-DA581D7502E2}">
      <dsp:nvSpPr>
        <dsp:cNvPr id="0" name=""/>
        <dsp:cNvSpPr/>
      </dsp:nvSpPr>
      <dsp:spPr>
        <a:xfrm>
          <a:off x="0" y="3934773"/>
          <a:ext cx="6173409" cy="913678"/>
        </a:xfrm>
        <a:prstGeom prst="roundRect">
          <a:avLst/>
        </a:prstGeom>
        <a:solidFill>
          <a:schemeClr val="accent2">
            <a:hueOff val="-319956"/>
            <a:satOff val="-38708"/>
            <a:lumOff val="-18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SAM JOHNSTON				CHAD DUPLESSIE</a:t>
          </a:r>
        </a:p>
      </dsp:txBody>
      <dsp:txXfrm>
        <a:off x="44602" y="3979375"/>
        <a:ext cx="6084205" cy="824474"/>
      </dsp:txXfrm>
    </dsp:sp>
    <dsp:sp modelId="{E3F616A0-1EB8-4C48-8A37-DAD5D33A65D2}">
      <dsp:nvSpPr>
        <dsp:cNvPr id="0" name=""/>
        <dsp:cNvSpPr/>
      </dsp:nvSpPr>
      <dsp:spPr>
        <a:xfrm>
          <a:off x="0" y="4914691"/>
          <a:ext cx="6173409" cy="913678"/>
        </a:xfrm>
        <a:prstGeom prst="roundRect">
          <a:avLst/>
        </a:prstGeom>
        <a:solidFill>
          <a:schemeClr val="accent2">
            <a:hueOff val="-399945"/>
            <a:satOff val="-48385"/>
            <a:lumOff val="-2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BRIAN KING</a:t>
          </a:r>
        </a:p>
      </dsp:txBody>
      <dsp:txXfrm>
        <a:off x="44602" y="4959293"/>
        <a:ext cx="6084205" cy="824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35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96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5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72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44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22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3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5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7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77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4/18/2023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1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03" r:id="rId6"/>
    <p:sldLayoutId id="2147483699" r:id="rId7"/>
    <p:sldLayoutId id="2147483700" r:id="rId8"/>
    <p:sldLayoutId id="2147483701" r:id="rId9"/>
    <p:sldLayoutId id="2147483702" r:id="rId10"/>
    <p:sldLayoutId id="214748370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2" name="Top Left">
            <a:extLst>
              <a:ext uri="{FF2B5EF4-FFF2-40B4-BE49-F238E27FC236}">
                <a16:creationId xmlns:a16="http://schemas.microsoft.com/office/drawing/2014/main" id="{F99A87B6-0764-47AD-BF24-B54A16F94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50E14B7-3770-407C-A359-030533E14B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F5BFEC0-D7AC-4F30-9697-1A7804BE7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D47A7E9-69C2-466A-8E0A-1E82502C74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7B64B2C-0074-40A5-AD7B-10234F367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4EAC4AF-90F7-4D5B-9D52-8B5CC855B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C772208-699E-460A-B31E-D49D3EFE3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AB563-7EE7-4EB1-A6C7-E885E47748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A4ABF96-0400-4F13-B053-5AB9AB2902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01CC27E-DA50-D4EF-371C-5442D80AD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653" y="744909"/>
            <a:ext cx="4798447" cy="3155419"/>
          </a:xfrm>
        </p:spPr>
        <p:txBody>
          <a:bodyPr anchor="b">
            <a:normAutofit/>
          </a:bodyPr>
          <a:lstStyle/>
          <a:p>
            <a:pPr algn="l"/>
            <a:r>
              <a:rPr lang="en-US" sz="5400"/>
              <a:t>Municipal Government</a:t>
            </a:r>
            <a:br>
              <a:rPr lang="en-US" sz="5400"/>
            </a:br>
            <a:endParaRPr lang="en-US" sz="5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94CB3F-6C8E-E399-B5F5-CDC9C73CE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2785" y="4074784"/>
            <a:ext cx="4798446" cy="2054306"/>
          </a:xfrm>
        </p:spPr>
        <p:txBody>
          <a:bodyPr anchor="t">
            <a:normAutofit/>
          </a:bodyPr>
          <a:lstStyle/>
          <a:p>
            <a:pPr algn="l"/>
            <a:r>
              <a:rPr lang="en-US" sz="2200"/>
              <a:t>Learning about our municipal government, services provided and elected representatives .</a:t>
            </a:r>
          </a:p>
        </p:txBody>
      </p:sp>
      <p:pic>
        <p:nvPicPr>
          <p:cNvPr id="4" name="Picture 3" descr="Stone pillars">
            <a:extLst>
              <a:ext uri="{FF2B5EF4-FFF2-40B4-BE49-F238E27FC236}">
                <a16:creationId xmlns:a16="http://schemas.microsoft.com/office/drawing/2014/main" id="{2204C9F3-0465-457B-B90C-D3FC886881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3" r="39232" b="1"/>
          <a:stretch/>
        </p:blipFill>
        <p:spPr>
          <a:xfrm>
            <a:off x="5996628" y="10"/>
            <a:ext cx="6195372" cy="6857990"/>
          </a:xfrm>
          <a:prstGeom prst="rect">
            <a:avLst/>
          </a:prstGeom>
        </p:spPr>
      </p:pic>
      <p:grpSp>
        <p:nvGrpSpPr>
          <p:cNvPr id="32" name="Cross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37192" y="3369564"/>
            <a:ext cx="118872" cy="118872"/>
            <a:chOff x="1175347" y="3733800"/>
            <a:chExt cx="118872" cy="118872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6" name="Bottom Right">
            <a:extLst>
              <a:ext uri="{FF2B5EF4-FFF2-40B4-BE49-F238E27FC236}">
                <a16:creationId xmlns:a16="http://schemas.microsoft.com/office/drawing/2014/main" id="{EE8A2E90-75F0-4F59-AE03-FE737F410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37" name="Graphic 157">
              <a:extLst>
                <a:ext uri="{FF2B5EF4-FFF2-40B4-BE49-F238E27FC236}">
                  <a16:creationId xmlns:a16="http://schemas.microsoft.com/office/drawing/2014/main" id="{291613E8-1172-4437-97E9-F15A29564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CE1404A3-DA0A-451F-80F9-341A400102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6D9F30DE-11BA-476B-B25D-CED39DBB6A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253755C4-9D54-4D38-856A-7D1D31BC46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F2D176F7-5471-4C65-B496-F05544AF39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E3541E62-142A-4078-8B35-723AF8B137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B2037584-8C21-4B8F-9EC5-5F978F32ED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318287BF-F368-4F91-A36C-A729B478EF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54A80ED-1507-4424-AE0D-E8B52DAC01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279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5A527-7FC3-8991-BAAB-DE9AFBB5F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municipal government?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3AE38-8C4A-B43A-D8DF-B6B1A840A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Municipal government is one of the three levels of government within Canada. It is local government.  </a:t>
            </a:r>
          </a:p>
          <a:p>
            <a:r>
              <a:rPr lang="en-US" dirty="0"/>
              <a:t>The local government(s) are controlled by the provincial government.</a:t>
            </a:r>
          </a:p>
          <a:p>
            <a:r>
              <a:rPr lang="en-US" dirty="0"/>
              <a:t>Cities and towns have elected mayors and councils.</a:t>
            </a:r>
          </a:p>
          <a:p>
            <a:r>
              <a:rPr lang="en-US" dirty="0"/>
              <a:t>These representatives are chosen by eligible voters.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012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1" name="Top left">
            <a:extLst>
              <a:ext uri="{FF2B5EF4-FFF2-40B4-BE49-F238E27FC236}">
                <a16:creationId xmlns:a16="http://schemas.microsoft.com/office/drawing/2014/main" id="{F73EC8D8-C118-4A24-B3A2-F22636F20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3A839E4-FE02-4C32-B9F7-07884043E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C10340A-FCF2-4B86-A53A-4AC07E6CF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E85F37B-D9B1-4701-B54A-A91E836FA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27C5295-7462-4E42-B19A-682465F9F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12C31CF-3625-4E9F-99FC-C7AA5BBA88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6EDCF2F-2C4B-4D4B-964F-F640BCDCE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B0354D-2FFC-40F9-91E5-A83DDD770D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4F4CED2-0CA8-4824-93F0-00BE4C7D1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457A4A0-1DA2-EDA1-CBBB-D6639FC30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764" y="-912142"/>
            <a:ext cx="3980254" cy="4993812"/>
          </a:xfrm>
        </p:spPr>
        <p:txBody>
          <a:bodyPr>
            <a:normAutofit/>
          </a:bodyPr>
          <a:lstStyle/>
          <a:p>
            <a:r>
              <a:rPr lang="en-US" dirty="0"/>
              <a:t>Roles of Municipal Government</a:t>
            </a:r>
          </a:p>
        </p:txBody>
      </p:sp>
      <p:grpSp>
        <p:nvGrpSpPr>
          <p:cNvPr id="51" name="Bottom Right">
            <a:extLst>
              <a:ext uri="{FF2B5EF4-FFF2-40B4-BE49-F238E27FC236}">
                <a16:creationId xmlns:a16="http://schemas.microsoft.com/office/drawing/2014/main" id="{3BA0B410-FA41-4CD6-A923-146E029BB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52" name="Graphic 157">
              <a:extLst>
                <a:ext uri="{FF2B5EF4-FFF2-40B4-BE49-F238E27FC236}">
                  <a16:creationId xmlns:a16="http://schemas.microsoft.com/office/drawing/2014/main" id="{2448B270-CA89-4A7C-8CFC-8237ED03AE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BD2ED6FF-1F6E-4BF0-BFFF-5CB8D36F14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2F2CCA35-C35D-416B-A083-A167138A57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70FAEE04-D524-4356-8CFE-091D44ED18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5F641E2E-FB37-449C-96DA-945907C759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83CE73A-E65A-44EA-9C23-C6F2137AFB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41745A30-6979-4D1D-A629-E7C0C6A535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E70C366B-087F-442D-AC20-1319F97A95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D2F7A6B-9CB6-4AC5-B906-664FC95A1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B7425AE-E5B2-E996-D713-53CE0BEF6A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5663805"/>
              </p:ext>
            </p:extLst>
          </p:nvPr>
        </p:nvGraphicFramePr>
        <p:xfrm>
          <a:off x="5408988" y="341166"/>
          <a:ext cx="6173409" cy="6139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DC0D01A-9896-BA5B-9147-1199B4C98DC2}"/>
              </a:ext>
            </a:extLst>
          </p:cNvPr>
          <p:cNvSpPr txBox="1"/>
          <p:nvPr/>
        </p:nvSpPr>
        <p:spPr>
          <a:xfrm>
            <a:off x="609603" y="4733655"/>
            <a:ext cx="398025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Some responsibilities of  municipal government are:</a:t>
            </a:r>
          </a:p>
        </p:txBody>
      </p:sp>
    </p:spTree>
    <p:extLst>
      <p:ext uri="{BB962C8B-B14F-4D97-AF65-F5344CB8AC3E}">
        <p14:creationId xmlns:p14="http://schemas.microsoft.com/office/powerpoint/2010/main" val="1945816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4" name="Top Left">
            <a:extLst>
              <a:ext uri="{FF2B5EF4-FFF2-40B4-BE49-F238E27FC236}">
                <a16:creationId xmlns:a16="http://schemas.microsoft.com/office/drawing/2014/main" id="{9C6A6A21-4C17-4D70-902F-429763934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680322C-01BD-4DDE-8667-A1C82E341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0CD4D67-14DF-4C2D-B42C-0532C55AC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A40E032-134E-4905-9B38-5C5D53B86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5DAE0B8-3872-45CE-8EF9-412CDEC3C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3FDCF74-E06B-4837-A10F-033EE637D6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4BADACF-06C7-4B5D-A714-089786B51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2BFF042-59B9-4F74-8514-96C43FB8B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70FECA2-981E-4045-81E5-F5F6C72DE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B7D825-E2D6-0360-9471-E6D317B11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5605358" cy="1664573"/>
          </a:xfrm>
        </p:spPr>
        <p:txBody>
          <a:bodyPr>
            <a:normAutofit/>
          </a:bodyPr>
          <a:lstStyle/>
          <a:p>
            <a:r>
              <a:rPr lang="en-US" dirty="0"/>
              <a:t>Our Mayor: </a:t>
            </a:r>
            <a:br>
              <a:rPr lang="en-US" dirty="0"/>
            </a:br>
            <a:r>
              <a:rPr lang="en-US" dirty="0"/>
              <a:t>Mr. Adam </a:t>
            </a:r>
            <a:r>
              <a:rPr lang="en-US" dirty="0" err="1"/>
              <a:t>Lordon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209B54F-B8E2-5C0E-F680-EC74CC542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5" y="2384474"/>
            <a:ext cx="5604997" cy="3728613"/>
          </a:xfrm>
        </p:spPr>
        <p:txBody>
          <a:bodyPr>
            <a:normAutofit/>
          </a:bodyPr>
          <a:lstStyle/>
          <a:p>
            <a:r>
              <a:rPr lang="en-US" sz="2200">
                <a:latin typeface="Aharoni" panose="02010803020104030203" pitchFamily="2" charset="-79"/>
                <a:cs typeface="Aharoni" panose="02010803020104030203" pitchFamily="2" charset="-79"/>
              </a:rPr>
              <a:t>This area has </a:t>
            </a: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all the amenities offered in a larger urban center, yet the cost of living is much lower and makes </a:t>
            </a:r>
            <a:r>
              <a:rPr lang="en-US" sz="2200" dirty="0" err="1">
                <a:latin typeface="Aharoni" panose="02010803020104030203" pitchFamily="2" charset="-79"/>
                <a:cs typeface="Aharoni" panose="02010803020104030203" pitchFamily="2" charset="-79"/>
              </a:rPr>
              <a:t>Miramichi</a:t>
            </a: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 a great choice for a person to settle and establish their roots.</a:t>
            </a:r>
          </a:p>
          <a:p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Mr. </a:t>
            </a:r>
            <a:r>
              <a:rPr lang="en-US" sz="2200" dirty="0" err="1">
                <a:latin typeface="Aharoni" panose="02010803020104030203" pitchFamily="2" charset="-79"/>
                <a:cs typeface="Aharoni" panose="02010803020104030203" pitchFamily="2" charset="-79"/>
              </a:rPr>
              <a:t>Lordon</a:t>
            </a: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 is a young and energetic individual who is helping to promote our regional identity and attract new individuals/businesses to our city.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6B3299-C033-7ADE-FE54-8BDFF52DD8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02" r="4402"/>
          <a:stretch/>
        </p:blipFill>
        <p:spPr>
          <a:xfrm>
            <a:off x="7188594" y="10"/>
            <a:ext cx="5003406" cy="6857990"/>
          </a:xfrm>
          <a:prstGeom prst="rect">
            <a:avLst/>
          </a:prstGeom>
        </p:spPr>
      </p:pic>
      <p:grpSp>
        <p:nvGrpSpPr>
          <p:cNvPr id="54" name="Bottom Right">
            <a:extLst>
              <a:ext uri="{FF2B5EF4-FFF2-40B4-BE49-F238E27FC236}">
                <a16:creationId xmlns:a16="http://schemas.microsoft.com/office/drawing/2014/main" id="{741948F9-C525-410D-9F0C-63EA1E0F3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5" name="Graphic 157">
              <a:extLst>
                <a:ext uri="{FF2B5EF4-FFF2-40B4-BE49-F238E27FC236}">
                  <a16:creationId xmlns:a16="http://schemas.microsoft.com/office/drawing/2014/main" id="{59C11362-4204-47B3-85DC-7A22A1E30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DFD42FE5-B58A-4613-8A3B-D0120D21B6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5A861743-3DF1-47A2-8CFF-99A470A9DC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9F3A9B8B-EB41-4F45-8831-A7B5D41E05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D659F99D-ACED-471C-8BAC-73C596DDAB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AC603F71-A3F3-49F0-A292-573F37EB67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FB6F9021-2B6B-4252-AC9D-30C1A2C98D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7875012E-B86B-411F-B93B-A69ED6D20B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FB9C5D7-2BF3-4748-9582-FF22361FA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6230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2" name="Top left">
            <a:extLst>
              <a:ext uri="{FF2B5EF4-FFF2-40B4-BE49-F238E27FC236}">
                <a16:creationId xmlns:a16="http://schemas.microsoft.com/office/drawing/2014/main" id="{F73EC8D8-C118-4A24-B3A2-F22636F20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3A839E4-FE02-4C32-B9F7-07884043E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C10340A-FCF2-4B86-A53A-4AC07E6CF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E85F37B-D9B1-4701-B54A-A91E836FA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27C5295-7462-4E42-B19A-682465F9F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12C31CF-3625-4E9F-99FC-C7AA5BBA88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6EDCF2F-2C4B-4D4B-964F-F640BCDCE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1B0354D-2FFC-40F9-91E5-A83DDD770D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4F4CED2-0CA8-4824-93F0-00BE4C7D1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0DB2E39-873A-9FBE-0169-82F77E15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3980254" cy="5577934"/>
          </a:xfrm>
        </p:spPr>
        <p:txBody>
          <a:bodyPr>
            <a:normAutofit/>
          </a:bodyPr>
          <a:lstStyle/>
          <a:p>
            <a:r>
              <a:rPr lang="en-US" dirty="0" err="1"/>
              <a:t>Miramichi</a:t>
            </a:r>
            <a:r>
              <a:rPr lang="en-US" dirty="0"/>
              <a:t> City Council:</a:t>
            </a:r>
          </a:p>
        </p:txBody>
      </p:sp>
      <p:grpSp>
        <p:nvGrpSpPr>
          <p:cNvPr id="52" name="Bottom Right">
            <a:extLst>
              <a:ext uri="{FF2B5EF4-FFF2-40B4-BE49-F238E27FC236}">
                <a16:creationId xmlns:a16="http://schemas.microsoft.com/office/drawing/2014/main" id="{3BA0B410-FA41-4CD6-A923-146E029BB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53" name="Graphic 157">
              <a:extLst>
                <a:ext uri="{FF2B5EF4-FFF2-40B4-BE49-F238E27FC236}">
                  <a16:creationId xmlns:a16="http://schemas.microsoft.com/office/drawing/2014/main" id="{2448B270-CA89-4A7C-8CFC-8237ED03AE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BD2ED6FF-1F6E-4BF0-BFFF-5CB8D36F14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2F2CCA35-C35D-416B-A083-A167138A57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70FAEE04-D524-4356-8CFE-091D44ED18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5F641E2E-FB37-449C-96DA-945907C759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283CE73A-E65A-44EA-9C23-C6F2137AFB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41745A30-6979-4D1D-A629-E7C0C6A535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E70C366B-087F-442D-AC20-1319F97A95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D2F7A6B-9CB6-4AC5-B906-664FC95A1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34" name="Content Placeholder 2">
            <a:extLst>
              <a:ext uri="{FF2B5EF4-FFF2-40B4-BE49-F238E27FC236}">
                <a16:creationId xmlns:a16="http://schemas.microsoft.com/office/drawing/2014/main" id="{731C3DCB-48A0-38B7-5C30-C768D94825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4361992"/>
              </p:ext>
            </p:extLst>
          </p:nvPr>
        </p:nvGraphicFramePr>
        <p:xfrm>
          <a:off x="5408988" y="341165"/>
          <a:ext cx="6173409" cy="5843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7150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E12301-1C96-4D15-9838-D5B894B2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endar on table">
            <a:extLst>
              <a:ext uri="{FF2B5EF4-FFF2-40B4-BE49-F238E27FC236}">
                <a16:creationId xmlns:a16="http://schemas.microsoft.com/office/drawing/2014/main" id="{92FD4DC5-AA29-41B7-2884-A4F57C11FA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r="-1" b="15725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15" name="Top Left">
            <a:extLst>
              <a:ext uri="{FF2B5EF4-FFF2-40B4-BE49-F238E27FC236}">
                <a16:creationId xmlns:a16="http://schemas.microsoft.com/office/drawing/2014/main" id="{D7A5FD75-4B35-4162-9304-569491255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5107DF9-40C8-458E-82E1-523137E7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BD83295-4F37-4B80-AF77-1798FB80C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5888C74-4F56-4347-8944-E676A3C89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69429CD-28C1-4DC7-84AD-4421A0AC8E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62D63CF-41E9-4561-A945-E199ABE75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C95C339-F16B-492F-903D-A6855F56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85BC65A-0C9A-45A6-B18B-5E020CE98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58A81A9-A56C-BDC3-004F-0071F1FF3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726066"/>
            <a:ext cx="4795282" cy="5018227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grinds your gears???</a:t>
            </a:r>
          </a:p>
        </p:txBody>
      </p:sp>
      <p:grpSp>
        <p:nvGrpSpPr>
          <p:cNvPr id="24" name="Bottom Right">
            <a:extLst>
              <a:ext uri="{FF2B5EF4-FFF2-40B4-BE49-F238E27FC236}">
                <a16:creationId xmlns:a16="http://schemas.microsoft.com/office/drawing/2014/main" id="{34676384-D846-461C-B8F3-BDB849B4A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5" name="Graphic 157">
              <a:extLst>
                <a:ext uri="{FF2B5EF4-FFF2-40B4-BE49-F238E27FC236}">
                  <a16:creationId xmlns:a16="http://schemas.microsoft.com/office/drawing/2014/main" id="{50480E57-05E0-42B6-8693-191B4E9CF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C989BD5-54F6-4747-83F1-81FCAEDAD8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D7EE029-E135-4899-AC49-78D6946CD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4C9494D7-A3EA-4A41-8910-6B6FE95E59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9E7F2B7-DEB2-4B2A-99F9-10622D09E1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DACD4DB-BAF5-43DD-8CC8-4200A16D66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532D7D7-91B4-4F7C-B38E-5BBD5F3B42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B7428A0-A810-46D6-9CC7-2475B2DF6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C4A0E07-B9C5-49FB-B94A-B28D740C7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A255B-A7A1-CAB5-B539-E804D2499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72" y="225083"/>
            <a:ext cx="4977905" cy="663291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Municipal government is responsible for the day-to-day operations and regular council meetings are held to deal with any issues relating to the successful functioning of the city.</a:t>
            </a: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As we discussed earlier-in order to initiate change or to bring a concern to the attention of our council, we have many options:</a:t>
            </a: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Do you remember some ways we had discussed before?</a:t>
            </a:r>
          </a:p>
          <a:p>
            <a:pPr marL="0" indent="0">
              <a:buNone/>
            </a:pP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337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E12301-1C96-4D15-9838-D5B894B2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ulti-coloured paper-craft art">
            <a:extLst>
              <a:ext uri="{FF2B5EF4-FFF2-40B4-BE49-F238E27FC236}">
                <a16:creationId xmlns:a16="http://schemas.microsoft.com/office/drawing/2014/main" id="{D5811E9A-700E-29C5-AF58-4A4DE864DD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1017" r="-1" b="4709"/>
          <a:stretch/>
        </p:blipFill>
        <p:spPr>
          <a:xfrm>
            <a:off x="-10255" y="-642515"/>
            <a:ext cx="12188932" cy="6856614"/>
          </a:xfrm>
          <a:prstGeom prst="rect">
            <a:avLst/>
          </a:prstGeom>
        </p:spPr>
      </p:pic>
      <p:grpSp>
        <p:nvGrpSpPr>
          <p:cNvPr id="15" name="Top Left">
            <a:extLst>
              <a:ext uri="{FF2B5EF4-FFF2-40B4-BE49-F238E27FC236}">
                <a16:creationId xmlns:a16="http://schemas.microsoft.com/office/drawing/2014/main" id="{D7A5FD75-4B35-4162-9304-569491255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5107DF9-40C8-458E-82E1-523137E7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BD83295-4F37-4B80-AF77-1798FB80C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5888C74-4F56-4347-8944-E676A3C89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69429CD-28C1-4DC7-84AD-4421A0AC8E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62D63CF-41E9-4561-A945-E199ABE75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C95C339-F16B-492F-903D-A6855F56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85BC65A-0C9A-45A6-B18B-5E020CE98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941566A-1C7E-D3BC-C691-E75D2F0D3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726066"/>
            <a:ext cx="4795282" cy="501822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Showing your concerns:</a:t>
            </a:r>
          </a:p>
        </p:txBody>
      </p:sp>
      <p:grpSp>
        <p:nvGrpSpPr>
          <p:cNvPr id="24" name="Bottom Right">
            <a:extLst>
              <a:ext uri="{FF2B5EF4-FFF2-40B4-BE49-F238E27FC236}">
                <a16:creationId xmlns:a16="http://schemas.microsoft.com/office/drawing/2014/main" id="{34676384-D846-461C-B8F3-BDB849B4A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5" name="Graphic 157">
              <a:extLst>
                <a:ext uri="{FF2B5EF4-FFF2-40B4-BE49-F238E27FC236}">
                  <a16:creationId xmlns:a16="http://schemas.microsoft.com/office/drawing/2014/main" id="{50480E57-05E0-42B6-8693-191B4E9CF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C989BD5-54F6-4747-83F1-81FCAEDAD8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D7EE029-E135-4899-AC49-78D6946CD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4C9494D7-A3EA-4A41-8910-6B6FE95E59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9E7F2B7-DEB2-4B2A-99F9-10622D09E1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DACD4DB-BAF5-43DD-8CC8-4200A16D66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532D7D7-91B4-4F7C-B38E-5BBD5F3B42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B7428A0-A810-46D6-9CC7-2475B2DF6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C4A0E07-B9C5-49FB-B94A-B28D740C7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F539A-3557-19FA-2999-373D5DBEB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72" y="726538"/>
            <a:ext cx="4977905" cy="5017076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Write a letter/send an email</a:t>
            </a:r>
          </a:p>
          <a:p>
            <a:r>
              <a:rPr lang="en-US" dirty="0">
                <a:solidFill>
                  <a:srgbClr val="FFFFFF"/>
                </a:solidFill>
              </a:rPr>
              <a:t>Peaceful protests</a:t>
            </a:r>
          </a:p>
          <a:p>
            <a:r>
              <a:rPr lang="en-US" dirty="0">
                <a:solidFill>
                  <a:srgbClr val="FFFFFF"/>
                </a:solidFill>
              </a:rPr>
              <a:t>Petitions</a:t>
            </a:r>
          </a:p>
          <a:p>
            <a:r>
              <a:rPr lang="en-US" dirty="0">
                <a:solidFill>
                  <a:srgbClr val="FFFFFF"/>
                </a:solidFill>
              </a:rPr>
              <a:t>Social Media campaigns</a:t>
            </a:r>
          </a:p>
          <a:p>
            <a:r>
              <a:rPr lang="en-US" dirty="0">
                <a:solidFill>
                  <a:srgbClr val="FFFFFF"/>
                </a:solidFill>
              </a:rPr>
              <a:t>Posters</a:t>
            </a:r>
          </a:p>
          <a:p>
            <a:r>
              <a:rPr lang="en-US" dirty="0">
                <a:solidFill>
                  <a:srgbClr val="FFFFFF"/>
                </a:solidFill>
              </a:rPr>
              <a:t>Billboards </a:t>
            </a:r>
          </a:p>
          <a:p>
            <a:r>
              <a:rPr lang="en-US" dirty="0">
                <a:solidFill>
                  <a:srgbClr val="FFFFFF"/>
                </a:solidFill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89829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26AFA-E728-60BE-8C1A-61D6BABFD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Politics in Action!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24C29-1F4B-1740-82E8-D104889EC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next two classes we are going to work in the computer lab to write a persuasive letter about  a concern relating to events/situations in </a:t>
            </a:r>
            <a:r>
              <a:rPr lang="en-US" dirty="0" err="1"/>
              <a:t>Miramichi</a:t>
            </a:r>
            <a:r>
              <a:rPr lang="en-US" dirty="0"/>
              <a:t> (something you think is a problem) prior to our class visit from Mayor </a:t>
            </a:r>
            <a:r>
              <a:rPr lang="en-US" dirty="0" err="1"/>
              <a:t>Lordon</a:t>
            </a:r>
            <a:r>
              <a:rPr lang="en-US" dirty="0"/>
              <a:t>:</a:t>
            </a:r>
          </a:p>
          <a:p>
            <a:r>
              <a:rPr lang="en-US" dirty="0"/>
              <a:t>Each student will write a letter to the Mayor and Council stating your concerns about one of the following:</a:t>
            </a:r>
          </a:p>
          <a:p>
            <a:r>
              <a:rPr lang="en-US" dirty="0"/>
              <a:t>the lack of leisure/recreation activities for youth aged 13-18 in our city, drug use, homelessness,  bus stops, dangerous intersections, etc.</a:t>
            </a:r>
          </a:p>
          <a:p>
            <a:r>
              <a:rPr lang="en-US" dirty="0"/>
              <a:t>We will present our letters to Mr. </a:t>
            </a:r>
            <a:r>
              <a:rPr lang="en-US" dirty="0" err="1"/>
              <a:t>Lordon</a:t>
            </a:r>
            <a:r>
              <a:rPr lang="en-US" dirty="0"/>
              <a:t> when he visits on April 25</a:t>
            </a:r>
            <a:r>
              <a:rPr lang="en-US" baseline="30000" dirty="0"/>
              <a:t>th</a:t>
            </a:r>
            <a:r>
              <a:rPr lang="en-US" dirty="0"/>
              <a:t>.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00189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418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Aharoni</vt:lpstr>
      <vt:lpstr>Arial</vt:lpstr>
      <vt:lpstr>Avenir Next LT Pro</vt:lpstr>
      <vt:lpstr>AvenirNext LT Pro Medium</vt:lpstr>
      <vt:lpstr>Posterama</vt:lpstr>
      <vt:lpstr>ExploreVTI</vt:lpstr>
      <vt:lpstr>Municipal Government </vt:lpstr>
      <vt:lpstr>What is municipal government?</vt:lpstr>
      <vt:lpstr>Roles of Municipal Government</vt:lpstr>
      <vt:lpstr>Our Mayor:  Mr. Adam Lordon</vt:lpstr>
      <vt:lpstr>Miramichi City Council:</vt:lpstr>
      <vt:lpstr>What grinds your gears???</vt:lpstr>
      <vt:lpstr>Showing your concerns:</vt:lpstr>
      <vt:lpstr>Politics in Action!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Municipal Government </dc:title>
  <dc:creator>Bruce, Gregg (ASD-N)</dc:creator>
  <cp:lastModifiedBy>Bruce, Gregg (ASD-N)</cp:lastModifiedBy>
  <cp:revision>2</cp:revision>
  <dcterms:created xsi:type="dcterms:W3CDTF">2023-04-18T13:13:37Z</dcterms:created>
  <dcterms:modified xsi:type="dcterms:W3CDTF">2023-04-18T14:27:02Z</dcterms:modified>
</cp:coreProperties>
</file>