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1DE9-DBFB-4724-A498-D954F24CD42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92597-C823-4903-B88F-8D6AB1780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2597-C823-4903-B88F-8D6AB1780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92597-C823-4903-B88F-8D6AB1780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5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16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6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01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7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7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4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4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0613D7-3FEF-4E4E-8730-4715B2C4441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BC1D5F-89E7-4191-B23C-9061231D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4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.dfo-mpo.gc.ca/Gulf/asir/count?period=1031&amp;group=1" TargetMode="External"/><Relationship Id="rId2" Type="http://schemas.openxmlformats.org/officeDocument/2006/relationships/hyperlink" Target="http://www.inter.dfo-mpo.gc.ca/Gulf/asir/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f.ca/endangered-populations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f.dfo-mpo.gc.ca/Gulf/FAM/Recreational-Fisheries/2016-atlantic-salmon-surve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1XZsnTMsE&amp;feature=youtu.be" TargetMode="External"/><Relationship Id="rId2" Type="http://schemas.openxmlformats.org/officeDocument/2006/relationships/hyperlink" Target="https://www.youtube.com/watch?v=Kp8UF9F3uZ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ipcamlive.com/5616a40cabd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843" y="120342"/>
            <a:ext cx="10753809" cy="1507067"/>
          </a:xfrm>
        </p:spPr>
        <p:txBody>
          <a:bodyPr/>
          <a:lstStyle/>
          <a:p>
            <a:r>
              <a:rPr lang="en-US" dirty="0" smtClean="0"/>
              <a:t>ASCSN… #</a:t>
            </a:r>
            <a:r>
              <a:rPr lang="en-US" dirty="0" err="1" smtClean="0"/>
              <a:t>SalmonSchoolScotland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54" y="1583740"/>
            <a:ext cx="3586923" cy="36163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8427" y="5056606"/>
            <a:ext cx="10753809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Conservation Efforts in </a:t>
            </a:r>
            <a:r>
              <a:rPr lang="en-US" dirty="0" err="1" smtClean="0"/>
              <a:t>Miramichi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4425"/>
            <a:ext cx="8534400" cy="1507067"/>
          </a:xfrm>
        </p:spPr>
        <p:txBody>
          <a:bodyPr/>
          <a:lstStyle/>
          <a:p>
            <a:r>
              <a:rPr lang="en-US" dirty="0" smtClean="0"/>
              <a:t>ASF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66859"/>
            <a:ext cx="8534400" cy="3615267"/>
          </a:xfrm>
        </p:spPr>
        <p:txBody>
          <a:bodyPr/>
          <a:lstStyle/>
          <a:p>
            <a:r>
              <a:rPr lang="en-US" dirty="0" smtClean="0"/>
              <a:t>ASF Is the leader in Atlantic Canada in removing unnecessary hydro dams. </a:t>
            </a:r>
          </a:p>
          <a:p>
            <a:r>
              <a:rPr lang="en-US" dirty="0" smtClean="0"/>
              <a:t>ASF help to restore critically endangered populations of Atlantic Salmon where 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527737"/>
            <a:ext cx="10461536" cy="28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5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4699"/>
            <a:ext cx="8534400" cy="1507067"/>
          </a:xfrm>
        </p:spPr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88076"/>
            <a:ext cx="8534400" cy="361526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www.inter.dfo-mpo.gc.ca/Gulf/asir/map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www.inter.dfo-mpo.gc.ca/Gulf/asir/count?period=1031&amp;group=1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www.asf.ca/endangered-populations.html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766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</a:t>
            </a:r>
            <a:br>
              <a:rPr lang="en-US" dirty="0" smtClean="0"/>
            </a:br>
            <a:r>
              <a:rPr lang="en-US" dirty="0" smtClean="0"/>
              <a:t>of Fisheries and</a:t>
            </a:r>
            <a:br>
              <a:rPr lang="en-US" dirty="0" smtClean="0"/>
            </a:br>
            <a:r>
              <a:rPr lang="en-US" dirty="0" smtClean="0"/>
              <a:t>Oceans</a:t>
            </a:r>
            <a:br>
              <a:rPr lang="en-US" dirty="0" smtClean="0"/>
            </a:br>
            <a:r>
              <a:rPr lang="en-US" dirty="0" smtClean="0"/>
              <a:t>(DFO)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Jackson, Sarah M, Hannah 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48" y="4355503"/>
            <a:ext cx="5833129" cy="9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6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Atlantic Salmon Stock Status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Estimated small salmon returns in 2015: 26,000</a:t>
            </a:r>
          </a:p>
          <a:p>
            <a:r>
              <a:rPr lang="en-US" dirty="0" smtClean="0"/>
              <a:t>Estimated large salmon returns in 2015: 16,000</a:t>
            </a:r>
          </a:p>
          <a:p>
            <a:r>
              <a:rPr lang="en-US" dirty="0" smtClean="0"/>
              <a:t>Current estimate of salmon at sea: 600,000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08" y="405848"/>
            <a:ext cx="4214008" cy="28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627213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conservation practices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369636" cy="3615267"/>
          </a:xfrm>
        </p:spPr>
        <p:txBody>
          <a:bodyPr/>
          <a:lstStyle/>
          <a:p>
            <a:r>
              <a:rPr lang="en-US" dirty="0" smtClean="0"/>
              <a:t>1984: Commercial fisheries closed</a:t>
            </a:r>
          </a:p>
          <a:p>
            <a:r>
              <a:rPr lang="en-US" dirty="0" smtClean="0"/>
              <a:t>1998: Aboriginal and recreational fisheries closed</a:t>
            </a:r>
          </a:p>
          <a:p>
            <a:r>
              <a:rPr lang="en-US" dirty="0" smtClean="0"/>
              <a:t>2010: COSEWIC assessment of southern Gulf of</a:t>
            </a:r>
            <a:br>
              <a:rPr lang="en-US" dirty="0" smtClean="0"/>
            </a:br>
            <a:r>
              <a:rPr lang="en-US" dirty="0" smtClean="0"/>
              <a:t>St. Lawrence Atlantic Salmon populations as</a:t>
            </a:r>
            <a:br>
              <a:rPr lang="en-US" dirty="0" smtClean="0"/>
            </a:br>
            <a:r>
              <a:rPr lang="en-US" dirty="0" smtClean="0"/>
              <a:t>“Special Concern”</a:t>
            </a:r>
          </a:p>
          <a:p>
            <a:r>
              <a:rPr lang="en-US" dirty="0" smtClean="0"/>
              <a:t>2014: Reduction of number of fish allowed to be caught</a:t>
            </a:r>
          </a:p>
          <a:p>
            <a:r>
              <a:rPr lang="en-US" dirty="0" smtClean="0"/>
              <a:t>2015/2016: Expansion of the catch and release measures for the salmon recreational fishery in all Gulf Region salmon fishery areas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118" y="685800"/>
            <a:ext cx="3647028" cy="17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3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Data Links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www.glf.dfo-mpo.gc.ca/Gulf/FAM/Recreational-Fisheries/2016-atlantic-salmon-survey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7214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Miramichi</a:t>
            </a:r>
            <a:r>
              <a:rPr lang="en-US" dirty="0" smtClean="0"/>
              <a:t> Salmon Association (</a:t>
            </a:r>
            <a:r>
              <a:rPr lang="en-US" dirty="0"/>
              <a:t>MSA)</a:t>
            </a:r>
            <a:br>
              <a:rPr lang="en-US" dirty="0"/>
            </a:br>
            <a:r>
              <a:rPr lang="en-US" sz="3200" dirty="0"/>
              <a:t>http://www.miramichisalmon.ca/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Zack, Logan and Justin</a:t>
            </a:r>
            <a:endParaRPr lang="en-US" dirty="0"/>
          </a:p>
        </p:txBody>
      </p:sp>
      <p:sp>
        <p:nvSpPr>
          <p:cNvPr id="4" name="AutoShape 2" descr="Image result for Miramichi Salmon Assoc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4315924"/>
            <a:ext cx="5020775" cy="22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1953</a:t>
            </a:r>
            <a:r>
              <a:rPr lang="en-US" b="1" dirty="0"/>
              <a:t> </a:t>
            </a:r>
            <a:r>
              <a:rPr lang="en-US" dirty="0"/>
              <a:t>the </a:t>
            </a:r>
            <a:r>
              <a:rPr lang="en-US" dirty="0" err="1"/>
              <a:t>Miramichi</a:t>
            </a:r>
            <a:r>
              <a:rPr lang="en-US" dirty="0"/>
              <a:t> Salmon Association (MSA) has worked toward the preservation and enhancement of the wild Atlantic salmon, and for the protection of its habitat in the </a:t>
            </a:r>
            <a:r>
              <a:rPr lang="en-US" dirty="0" err="1"/>
              <a:t>Miramichi</a:t>
            </a:r>
            <a:r>
              <a:rPr lang="en-US" dirty="0"/>
              <a:t> watershed.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03" y="3246701"/>
            <a:ext cx="3312364" cy="2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Hambrook</a:t>
            </a:r>
            <a:r>
              <a:rPr lang="en-US" dirty="0" smtClean="0"/>
              <a:t> said the number of salmon returns has been gradually declining. Some years have been better than others, but essentially, it’s not getting any better.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2" y="3147144"/>
            <a:ext cx="4433977" cy="2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rapidly declining salmon counts being recorded along the </a:t>
            </a:r>
            <a:r>
              <a:rPr lang="en-US" dirty="0" err="1"/>
              <a:t>M</a:t>
            </a:r>
            <a:r>
              <a:rPr lang="en-US" dirty="0" err="1" smtClean="0"/>
              <a:t>iramichi</a:t>
            </a:r>
            <a:r>
              <a:rPr lang="en-US" dirty="0" smtClean="0"/>
              <a:t> have coincided with the sharp rise in the bass population. Roughly 255 000 striped bass </a:t>
            </a:r>
            <a:r>
              <a:rPr lang="en-US" dirty="0" err="1" smtClean="0"/>
              <a:t>spawners</a:t>
            </a:r>
            <a:r>
              <a:rPr lang="en-US" dirty="0" smtClean="0"/>
              <a:t> were recorded on the northwest </a:t>
            </a:r>
            <a:r>
              <a:rPr lang="en-US" dirty="0" err="1" smtClean="0"/>
              <a:t>Miramichi</a:t>
            </a:r>
            <a:r>
              <a:rPr lang="en-US" dirty="0" smtClean="0"/>
              <a:t> in 2014,The highest estimated total since monitoring began back in 1993, where the numbers ranged from only 3 000 to 5 000.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8" y="3531080"/>
            <a:ext cx="4877725" cy="22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MREAC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69624"/>
            <a:ext cx="7249174" cy="194733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presentation by: Doug, Patrick, Jerry and Patrick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628775"/>
            <a:ext cx="46767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MSA and ASF have completed the tagging for the 2016 </a:t>
            </a:r>
            <a:r>
              <a:rPr lang="en-US" dirty="0" err="1"/>
              <a:t>smolt</a:t>
            </a:r>
            <a:r>
              <a:rPr lang="en-US" dirty="0"/>
              <a:t> tracking study. The team tagged 180 </a:t>
            </a:r>
            <a:r>
              <a:rPr lang="en-US" dirty="0" err="1"/>
              <a:t>smolts</a:t>
            </a:r>
            <a:r>
              <a:rPr lang="en-US"/>
              <a:t> from May 17</a:t>
            </a:r>
            <a:r>
              <a:rPr lang="en-US" baseline="30000"/>
              <a:t>th</a:t>
            </a:r>
            <a:r>
              <a:rPr lang="en-US"/>
              <a:t> – 20</a:t>
            </a:r>
            <a:r>
              <a:rPr lang="en-US" baseline="30000"/>
              <a:t>th </a:t>
            </a:r>
            <a:r>
              <a:rPr lang="en-US"/>
              <a:t>on both the NW and SW branches, on top of the 60 wild fish that were tagged at the hatchery in early March of 2016.</a:t>
            </a:r>
          </a:p>
        </p:txBody>
      </p:sp>
    </p:spTree>
    <p:extLst>
      <p:ext uri="{BB962C8B-B14F-4D97-AF65-F5344CB8AC3E}">
        <p14:creationId xmlns:p14="http://schemas.microsoft.com/office/powerpoint/2010/main" val="114760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Collaboration for Atlantic Salmon Tomorrow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1335920"/>
            <a:ext cx="3789099" cy="24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6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56" y="327456"/>
            <a:ext cx="8534400" cy="1507067"/>
          </a:xfrm>
        </p:spPr>
        <p:txBody>
          <a:bodyPr/>
          <a:lstStyle/>
          <a:p>
            <a:r>
              <a:rPr lang="en-US" dirty="0"/>
              <a:t>Who is involved with this group and what is their goal?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43" y="1960808"/>
            <a:ext cx="8534400" cy="361526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Goal:</a:t>
            </a:r>
          </a:p>
          <a:p>
            <a:r>
              <a:rPr lang="en-US" dirty="0" smtClean="0"/>
              <a:t>A joint project to stop the decline of wild Atlantic salmon.</a:t>
            </a:r>
          </a:p>
          <a:p>
            <a:r>
              <a:rPr lang="en-US" dirty="0" smtClean="0"/>
              <a:t>Involved:</a:t>
            </a:r>
          </a:p>
          <a:p>
            <a:r>
              <a:rPr lang="en-US" dirty="0" smtClean="0"/>
              <a:t>UNB, </a:t>
            </a:r>
            <a:r>
              <a:rPr lang="en-US" dirty="0" smtClean="0"/>
              <a:t>Irving, </a:t>
            </a:r>
            <a:r>
              <a:rPr lang="en-US" dirty="0"/>
              <a:t>C</a:t>
            </a:r>
            <a:r>
              <a:rPr lang="en-US" dirty="0" smtClean="0"/>
              <a:t>ooke </a:t>
            </a:r>
            <a:r>
              <a:rPr lang="en-US" dirty="0" smtClean="0"/>
              <a:t>Aquaculture, </a:t>
            </a:r>
            <a:r>
              <a:rPr lang="en-US" dirty="0" smtClean="0"/>
              <a:t>International </a:t>
            </a:r>
            <a:r>
              <a:rPr lang="en-US" dirty="0"/>
              <a:t>P</a:t>
            </a:r>
            <a:r>
              <a:rPr lang="en-US" dirty="0" smtClean="0"/>
              <a:t>aper</a:t>
            </a:r>
            <a:r>
              <a:rPr lang="en-US" dirty="0" smtClean="0"/>
              <a:t>, </a:t>
            </a:r>
            <a:r>
              <a:rPr lang="en-US" dirty="0" smtClean="0"/>
              <a:t>ASF, </a:t>
            </a:r>
            <a:r>
              <a:rPr lang="en-US" dirty="0" smtClean="0"/>
              <a:t>MSA, RRWMC CGBVRR, </a:t>
            </a:r>
            <a:r>
              <a:rPr lang="en-US" dirty="0"/>
              <a:t>R</a:t>
            </a:r>
            <a:r>
              <a:rPr lang="en-US" dirty="0" smtClean="0"/>
              <a:t>ocky </a:t>
            </a:r>
            <a:r>
              <a:rPr lang="en-US" dirty="0" smtClean="0"/>
              <a:t>B</a:t>
            </a:r>
            <a:r>
              <a:rPr lang="en-US" dirty="0" smtClean="0"/>
              <a:t>rook Salmon Club, </a:t>
            </a:r>
            <a:r>
              <a:rPr lang="en-US" dirty="0" smtClean="0"/>
              <a:t>Canadian </a:t>
            </a:r>
            <a:r>
              <a:rPr lang="en-US" dirty="0" smtClean="0"/>
              <a:t>Rivers </a:t>
            </a:r>
            <a:r>
              <a:rPr lang="en-US" dirty="0"/>
              <a:t>I</a:t>
            </a:r>
            <a:r>
              <a:rPr lang="en-US" dirty="0" smtClean="0"/>
              <a:t>nstitute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6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08" y="45374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 What projects are being planned and what projects are already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33" y="2269901"/>
            <a:ext cx="8534400" cy="3615267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Cast projects:</a:t>
            </a:r>
          </a:p>
          <a:p>
            <a:r>
              <a:rPr lang="en-US" dirty="0" smtClean="0"/>
              <a:t>Thermal imaging/Water based LiDAR, ARIS Sonar Population Assessment, Aquatic Data Warehouse- Stock Recruitment Model, adult salmon release project, Atlantic salmon predator study, salmon migration tracking program</a:t>
            </a:r>
          </a:p>
          <a:p>
            <a:r>
              <a:rPr lang="en-US" dirty="0" smtClean="0"/>
              <a:t>Cast funding and future:</a:t>
            </a:r>
          </a:p>
          <a:p>
            <a:r>
              <a:rPr lang="en-US" dirty="0" smtClean="0"/>
              <a:t>Multi party effort, widespread socio-economic benefits, program supposed to last 5 years with monitoring extended to 7 years, program could b a model for other Eastern Canadian Rivers.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65" y="185788"/>
            <a:ext cx="8534400" cy="1507067"/>
          </a:xfrm>
        </p:spPr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0" y="2192628"/>
            <a:ext cx="8534400" cy="361526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https://www.youtube.com/watch?v=Kp8UF9F3uZQ(link is external)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https://www.youtube.com/watch?v=Xv1XZsnTMsE&amp;feature=youtu.be(link is external)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http://ipcamlive.com/5616a40cabd65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966" y="4616171"/>
            <a:ext cx="2666240" cy="17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4276" y="244698"/>
            <a:ext cx="3000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About MREAC</a:t>
            </a:r>
            <a:endParaRPr lang="en-US" sz="25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77262" y="1571222"/>
            <a:ext cx="105948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MREAC or (The </a:t>
            </a:r>
            <a:r>
              <a:rPr lang="en-US" sz="2600" dirty="0" err="1" smtClean="0"/>
              <a:t>Miramichi</a:t>
            </a:r>
            <a:r>
              <a:rPr lang="en-US" sz="2600" dirty="0" smtClean="0"/>
              <a:t> River Environmental Assessment Committee) Is an organization that was formed  in 1989 as a multi-shareholder environmental non-governmental organization  that focuses on watershed based issues. 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80" y="3589715"/>
            <a:ext cx="6586543" cy="2947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7231" y="3263993"/>
            <a:ext cx="585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MREAC’s executive director Harry Collins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6380" y="230832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Their Goal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77240" y="2125980"/>
            <a:ext cx="10652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MREAC’s mail goal is dedicated the continual improvement of the environmental quality of the </a:t>
            </a:r>
            <a:r>
              <a:rPr lang="en-US" sz="2600" dirty="0" err="1" smtClean="0"/>
              <a:t>Miramichi</a:t>
            </a:r>
            <a:r>
              <a:rPr lang="en-US" sz="2600" dirty="0" smtClean="0"/>
              <a:t> River ecosystem with emphasis on the </a:t>
            </a:r>
            <a:r>
              <a:rPr lang="en-US" sz="2600" dirty="0" err="1" smtClean="0"/>
              <a:t>Miramichi</a:t>
            </a:r>
            <a:r>
              <a:rPr lang="en-US" sz="2600" dirty="0" smtClean="0"/>
              <a:t> watershed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700"/>
            <a:ext cx="454914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" y="4091940"/>
            <a:ext cx="45491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Miramichi</a:t>
            </a:r>
            <a:r>
              <a:rPr lang="en-US" dirty="0" smtClean="0"/>
              <a:t> River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976" y="4457700"/>
            <a:ext cx="4921024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0976" y="4088368"/>
            <a:ext cx="482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of the </a:t>
            </a:r>
            <a:r>
              <a:rPr lang="en-US" dirty="0" err="1" smtClean="0"/>
              <a:t>Miramichi</a:t>
            </a:r>
            <a:r>
              <a:rPr lang="en-US" dirty="0"/>
              <a:t> </a:t>
            </a:r>
            <a:r>
              <a:rPr lang="en-US" dirty="0" smtClean="0"/>
              <a:t>watershed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0" y="228600"/>
            <a:ext cx="4709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Core Programs</a:t>
            </a:r>
            <a:endParaRPr lang="en-US" sz="2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491740" y="968224"/>
            <a:ext cx="736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Some of MREAC’s core programs are as followed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Species at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Atlantic Salmon Habitat Assessment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Ice Observation</a:t>
            </a:r>
          </a:p>
          <a:p>
            <a:r>
              <a:rPr lang="en-US" sz="2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Real-Time Monitoring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7520"/>
            <a:ext cx="3474720" cy="193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58188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MREAC lake monitoring a lake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4927520"/>
            <a:ext cx="2857500" cy="193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7720" y="4281189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 from their Ice observation as a part of their “1river Watch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0" y="4961841"/>
            <a:ext cx="2956560" cy="1896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7780" y="4354726"/>
            <a:ext cx="361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MREAC assessing habitats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2140" y="205740"/>
            <a:ext cx="3703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Facts</a:t>
            </a:r>
            <a:endParaRPr lang="en-US" sz="26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983346" y="1236372"/>
            <a:ext cx="88606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inner channel of the </a:t>
            </a:r>
            <a:r>
              <a:rPr lang="en-US" dirty="0" err="1" smtClean="0"/>
              <a:t>Miramichi</a:t>
            </a:r>
            <a:r>
              <a:rPr lang="en-US" dirty="0" smtClean="0"/>
              <a:t> river averages 4m in depth.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combined </a:t>
            </a:r>
            <a:r>
              <a:rPr lang="en-US" dirty="0" smtClean="0"/>
              <a:t>length of the </a:t>
            </a:r>
            <a:r>
              <a:rPr lang="en-US" dirty="0" err="1" smtClean="0"/>
              <a:t>Miramichi</a:t>
            </a:r>
            <a:r>
              <a:rPr lang="en-US" dirty="0" smtClean="0"/>
              <a:t> river is 440km.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size of </a:t>
            </a:r>
            <a:r>
              <a:rPr lang="en-US" dirty="0" err="1" smtClean="0"/>
              <a:t>Miramichi’s</a:t>
            </a:r>
            <a:r>
              <a:rPr lang="en-US" dirty="0" smtClean="0"/>
              <a:t> watershed is almost 23% of our provinces land mass.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Miramichi</a:t>
            </a:r>
            <a:r>
              <a:rPr lang="en-US" dirty="0" smtClean="0"/>
              <a:t> river tides range from 0.2 – 1.2 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15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681"/>
            <a:ext cx="12192000" cy="978794"/>
          </a:xfrm>
        </p:spPr>
        <p:txBody>
          <a:bodyPr/>
          <a:lstStyle/>
          <a:p>
            <a:pPr algn="ctr"/>
            <a:r>
              <a:rPr lang="en-US" dirty="0" smtClean="0"/>
              <a:t>Atlantic Salmon federation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2953" y="5125790"/>
            <a:ext cx="11153104" cy="3631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1656" y="1999889"/>
            <a:ext cx="768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https://www.asf.ca/main.html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61" y="2440869"/>
            <a:ext cx="4112076" cy="407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65" y="507760"/>
            <a:ext cx="10700068" cy="1507067"/>
          </a:xfrm>
        </p:spPr>
        <p:txBody>
          <a:bodyPr/>
          <a:lstStyle/>
          <a:p>
            <a:pPr algn="ctr"/>
            <a:r>
              <a:rPr lang="en-US" dirty="0"/>
              <a:t>Who does </a:t>
            </a:r>
            <a:r>
              <a:rPr lang="en-US" dirty="0" err="1" smtClean="0"/>
              <a:t>asf</a:t>
            </a:r>
            <a:r>
              <a:rPr lang="en-US" dirty="0" smtClean="0"/>
              <a:t> </a:t>
            </a:r>
            <a:r>
              <a:rPr lang="en-US" dirty="0"/>
              <a:t>serve and where are they located?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538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Atlantic Salmon Federation works to help conserve, protect, and restore wild Atlantic salmon populations and ecosystems throughout Atlantic Canada.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originate from St. Andrews, New Brunswick.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99" y="3317114"/>
            <a:ext cx="71628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5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79" y="378972"/>
            <a:ext cx="1062343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important is Ecotourism and Atlantic Salmon Fishing in NB? in </a:t>
            </a:r>
            <a:r>
              <a:rPr lang="en-US" dirty="0" err="1"/>
              <a:t>Miramichi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4774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Ecotourism and Atlantic salmon fishing are a huge part of the economy in New Brunswick. In 2010 the Atlantic salmon industry generated $54,716,000 of spending in New Brunswick, with </a:t>
            </a:r>
            <a:r>
              <a:rPr lang="en-US" dirty="0" err="1" smtClean="0"/>
              <a:t>Miramichi</a:t>
            </a:r>
            <a:r>
              <a:rPr lang="en-US" dirty="0" smtClean="0"/>
              <a:t> generating over $20 Million and 637 jobs alone.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68" y="3132773"/>
            <a:ext cx="6426558" cy="35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39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</TotalTime>
  <Words>600</Words>
  <Application>Microsoft Office PowerPoint</Application>
  <PresentationFormat>Widescreen</PresentationFormat>
  <Paragraphs>93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Slice</vt:lpstr>
      <vt:lpstr>ASCSN… #SalmonSchoolScotland</vt:lpstr>
      <vt:lpstr>MREAC</vt:lpstr>
      <vt:lpstr>PowerPoint Presentation</vt:lpstr>
      <vt:lpstr>PowerPoint Presentation</vt:lpstr>
      <vt:lpstr>PowerPoint Presentation</vt:lpstr>
      <vt:lpstr>PowerPoint Presentation</vt:lpstr>
      <vt:lpstr>Atlantic Salmon federation</vt:lpstr>
      <vt:lpstr>Who does asf serve and where are they located?</vt:lpstr>
      <vt:lpstr>How important is Ecotourism and Atlantic Salmon Fishing in NB? in Miramichi?</vt:lpstr>
      <vt:lpstr>ASF Projects</vt:lpstr>
      <vt:lpstr>Additional Information</vt:lpstr>
      <vt:lpstr>Department of Fisheries and Oceans (DFO)</vt:lpstr>
      <vt:lpstr>Current Atlantic Salmon Stock Status</vt:lpstr>
      <vt:lpstr>History of conservation practices</vt:lpstr>
      <vt:lpstr>Relevant Data Links</vt:lpstr>
      <vt:lpstr>Miramichi Salmon Association (MSA) http://www.miramichisalmon.ca/</vt:lpstr>
      <vt:lpstr>PowerPoint Presentation</vt:lpstr>
      <vt:lpstr>PowerPoint Presentation</vt:lpstr>
      <vt:lpstr>PowerPoint Presentation</vt:lpstr>
      <vt:lpstr>PowerPoint Presentation</vt:lpstr>
      <vt:lpstr>Cast</vt:lpstr>
      <vt:lpstr>Who is involved with this group and what is their goal?</vt:lpstr>
      <vt:lpstr> What projects are being planned and what projects are already happening?</vt:lpstr>
      <vt:lpstr>Links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MREAC</dc:title>
  <dc:creator>MacDonnell, Patrick</dc:creator>
  <cp:lastModifiedBy>Hallihan, Ashley (ASD-N)</cp:lastModifiedBy>
  <cp:revision>12</cp:revision>
  <dcterms:created xsi:type="dcterms:W3CDTF">2016-11-08T14:06:10Z</dcterms:created>
  <dcterms:modified xsi:type="dcterms:W3CDTF">2016-11-09T19:10:14Z</dcterms:modified>
</cp:coreProperties>
</file>