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8" r:id="rId4"/>
    <p:sldId id="260" r:id="rId5"/>
    <p:sldId id="262" r:id="rId6"/>
    <p:sldId id="263" r:id="rId7"/>
    <p:sldId id="301" r:id="rId8"/>
    <p:sldId id="275" r:id="rId9"/>
    <p:sldId id="307" r:id="rId10"/>
    <p:sldId id="276" r:id="rId11"/>
    <p:sldId id="283" r:id="rId12"/>
    <p:sldId id="280" r:id="rId13"/>
    <p:sldId id="281" r:id="rId14"/>
    <p:sldId id="282" r:id="rId15"/>
    <p:sldId id="308" r:id="rId16"/>
    <p:sldId id="309" r:id="rId17"/>
    <p:sldId id="287" r:id="rId18"/>
    <p:sldId id="288" r:id="rId19"/>
    <p:sldId id="289" r:id="rId20"/>
    <p:sldId id="310" r:id="rId21"/>
    <p:sldId id="291" r:id="rId22"/>
    <p:sldId id="311" r:id="rId23"/>
    <p:sldId id="290" r:id="rId24"/>
    <p:sldId id="292" r:id="rId25"/>
    <p:sldId id="294" r:id="rId26"/>
    <p:sldId id="295" r:id="rId27"/>
    <p:sldId id="296" r:id="rId28"/>
    <p:sldId id="299" r:id="rId29"/>
    <p:sldId id="300" r:id="rId30"/>
    <p:sldId id="302" r:id="rId31"/>
    <p:sldId id="305" r:id="rId32"/>
    <p:sldId id="304" r:id="rId33"/>
    <p:sldId id="303" r:id="rId34"/>
  </p:sldIdLst>
  <p:sldSz cx="9144000" cy="6858000" type="screen4x3"/>
  <p:notesSz cx="7019925" cy="9305925"/>
  <p:embeddedFontLst>
    <p:embeddedFont>
      <p:font typeface="Perpetua" panose="02020502060401020303" pitchFamily="18" charset="0"/>
      <p:regular r:id="rId37"/>
      <p:bold r:id="rId38"/>
      <p:italic r:id="rId39"/>
      <p:boldItalic r:id="rId40"/>
    </p:embeddedFont>
    <p:embeddedFont>
      <p:font typeface="Comic Sans MS" panose="030F0702030302020204" pitchFamily="66" charset="0"/>
      <p:regular r:id="rId41"/>
      <p:bold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9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Compost</a:t>
            </a:r>
            <a:r>
              <a:rPr lang="en-CA" baseline="0" dirty="0" smtClean="0"/>
              <a:t> will act like a sponge and help keep the water there so you don’t need to water your plants as much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1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Insect-infested or diseased plants may persist in the compost </a:t>
            </a:r>
          </a:p>
          <a:p>
            <a:r>
              <a:rPr lang="en-CA" dirty="0"/>
              <a:t>Weeds with mature seeds and plants with a persistent root system may not be killed by the heat of the compost. </a:t>
            </a:r>
          </a:p>
          <a:p>
            <a:r>
              <a:rPr lang="en-CA" dirty="0"/>
              <a:t>Rhubarb and walnut leaves contain toxins to insects or other plants so many choose not to compost them.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2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 anchor="b" anchorCtr="0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38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676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24" y="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Backyard Composting Basics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484784"/>
            <a:ext cx="5688632" cy="4115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 b="1" i="1" dirty="0" smtClean="0"/>
              <a:t>Greater </a:t>
            </a:r>
            <a:r>
              <a:rPr lang="en-US" sz="2400" b="1" i="1" dirty="0" err="1" smtClean="0"/>
              <a:t>Miramichi</a:t>
            </a:r>
            <a:r>
              <a:rPr lang="en-US" sz="2400" b="1" i="1" dirty="0" smtClean="0"/>
              <a:t> Regional Service Commission – Solid Waste Services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7" y="5833844"/>
            <a:ext cx="4427984" cy="88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79712" y="2924944"/>
            <a:ext cx="4536504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Arabic" pitchFamily="18" charset="-78"/>
              <a:ea typeface="+mj-ea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Compost Recipe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1"/>
            <a:ext cx="8007424" cy="167639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b="1" dirty="0" smtClean="0"/>
              <a:t>Water:  </a:t>
            </a:r>
            <a:r>
              <a:rPr lang="en-CA" dirty="0" smtClean="0"/>
              <a:t>Without water, a compost pile will stop decomposing.  Water should be added so that none comes out when a handful of compost is squeezed.</a:t>
            </a:r>
          </a:p>
        </p:txBody>
      </p:sp>
      <p:pic>
        <p:nvPicPr>
          <p:cNvPr id="2050" name="Picture 2" descr="http://4.bp.blogspot.com/-e3B2cHczV94/TxLR72VPXQI/AAAAAAAAAPg/_8NeaNa5Fbc/s1600/watering+com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08" y="321297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Compost Recipe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1"/>
            <a:ext cx="7935416" cy="117234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b="1" dirty="0" smtClean="0"/>
              <a:t>Food:  </a:t>
            </a:r>
            <a:r>
              <a:rPr lang="en-CA" dirty="0" smtClean="0"/>
              <a:t>Without food, in the form of organic matter, the microorganisms in a compost pile will stop working.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464496" cy="3348370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sz="half" idx="1"/>
          </p:nvPr>
        </p:nvSpPr>
        <p:spPr>
          <a:xfrm>
            <a:off x="395536" y="3120752"/>
            <a:ext cx="4440494" cy="160439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A compost pile will need approximately equal amounts by weight of “brown” and “green” food.</a:t>
            </a:r>
          </a:p>
        </p:txBody>
      </p:sp>
    </p:spTree>
    <p:extLst>
      <p:ext uri="{BB962C8B-B14F-4D97-AF65-F5344CB8AC3E}">
        <p14:creationId xmlns:p14="http://schemas.microsoft.com/office/powerpoint/2010/main" val="9931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 Ingredients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19672" y="1268759"/>
            <a:ext cx="2448272" cy="3672409"/>
            <a:chOff x="1763" y="1188719"/>
            <a:chExt cx="1061695" cy="1584960"/>
          </a:xfrm>
          <a:effectLst>
            <a:outerShdw blurRad="50800" dist="50800" dir="5400000" algn="ctr" rotWithShape="0">
              <a:schemeClr val="accent5"/>
            </a:outerShdw>
          </a:effectLst>
          <a:scene3d>
            <a:camera prst="orthographicFront"/>
            <a:lightRig rig="threeP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1763" y="1188719"/>
              <a:ext cx="1061695" cy="158496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3591" y="1250874"/>
              <a:ext cx="958039" cy="1481304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Green Compost Food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/>
                <a:t>(Nitrogen Rich)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Bone Meal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Fruit and Vegetable Peels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Hair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Fresh Grass Clippings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Coffee Grounds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Manure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Eggshells</a:t>
              </a:r>
              <a:endParaRPr lang="en-US" sz="1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46547" y="1270589"/>
            <a:ext cx="2505772" cy="3740758"/>
            <a:chOff x="1240408" y="1188719"/>
            <a:chExt cx="1061695" cy="1584960"/>
          </a:xfrm>
          <a:solidFill>
            <a:srgbClr val="996633"/>
          </a:solidFill>
          <a:scene3d>
            <a:camera prst="orthographicFront"/>
            <a:lightRig rig="threeP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1240408" y="1188719"/>
              <a:ext cx="1061695" cy="1584960"/>
            </a:xfrm>
            <a:prstGeom prst="roundRect">
              <a:avLst/>
            </a:prstGeom>
            <a:grpFill/>
            <a:ln>
              <a:solidFill>
                <a:srgbClr val="9966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1292236" y="1240547"/>
              <a:ext cx="958039" cy="148130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Brown Compost Food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/>
                <a:t>(Carbon Rich)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/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Coffee Filters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Dried Grass Clippings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Hay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Dead Leaves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Corn Cobs, Stalks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Dryer Lint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Wood Chips or Sawdust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/>
                <a:t>Tea Bags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74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should not be put in a compost pile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304455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b="1" dirty="0" smtClean="0"/>
              <a:t>Pet waste: </a:t>
            </a:r>
            <a:r>
              <a:rPr lang="en-CA" dirty="0" smtClean="0"/>
              <a:t>It might contain diseases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b="1" dirty="0" smtClean="0"/>
              <a:t>Meat, fish and bones: </a:t>
            </a:r>
            <a:r>
              <a:rPr lang="en-CA" dirty="0" smtClean="0"/>
              <a:t>It will draw unwanted animals such as raccoons to your composter.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b="1" dirty="0" smtClean="0"/>
              <a:t>Dairy product, salad dressings and oils: </a:t>
            </a:r>
            <a:r>
              <a:rPr lang="en-CA" dirty="0" smtClean="0"/>
              <a:t> It will make the compost smell.</a:t>
            </a:r>
            <a:endParaRPr lang="en-CA" b="1" dirty="0" smtClean="0"/>
          </a:p>
        </p:txBody>
      </p:sp>
      <p:pic>
        <p:nvPicPr>
          <p:cNvPr id="1027" name="Picture 3" descr="C:\Users\WRC\AppData\Local\Microsoft\Windows\Temporary Internet Files\Content.IE5\A7I50UFH\MP9004052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7933"/>
            <a:ext cx="3959424" cy="27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RC\AppData\Local\Microsoft\Windows\Temporary Internet Files\Content.IE5\GCFUHZ82\MP900182751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3" b="89848" l="10000" r="90000">
                        <a14:foregroundMark x1="18000" y1="46193" x2="77333" y2="69797"/>
                        <a14:foregroundMark x1="46667" y1="57868" x2="34500" y2="83756"/>
                        <a14:foregroundMark x1="48167" y1="58629" x2="66667" y2="6853"/>
                        <a14:foregroundMark x1="17000" y1="26142" x2="88500" y2="35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33" y="4598282"/>
            <a:ext cx="3133054" cy="20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RC\AppData\Local\Microsoft\Windows\Temporary Internet Files\Content.IE5\14D326VX\MP90044450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667" l="0" r="92500">
                        <a14:foregroundMark x1="3250" y1="99667" x2="77500" y2="20000"/>
                        <a14:foregroundMark x1="6125" y1="44333" x2="92500" y2="4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32643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81128"/>
            <a:ext cx="9252520" cy="3240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Composters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2" descr="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6" y="1700808"/>
            <a:ext cx="261927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py of bo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5" y="1628800"/>
            <a:ext cx="5105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6576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r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2741786" cy="171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626260" y="5849401"/>
            <a:ext cx="45177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Source: Backyard Magic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The Composting Handbook, NB </a:t>
            </a:r>
            <a:r>
              <a:rPr lang="en-US" altLang="en-US" b="1" dirty="0" smtClean="0">
                <a:latin typeface="+mn-lt"/>
              </a:rPr>
              <a:t>DOELG</a:t>
            </a:r>
            <a:endParaRPr lang="en-US" altLang="en-US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2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Composters (cont’d)</a:t>
            </a:r>
            <a:endParaRPr lang="en-CA" dirty="0"/>
          </a:p>
        </p:txBody>
      </p:sp>
      <p:pic>
        <p:nvPicPr>
          <p:cNvPr id="6" name="Picture 10" descr="lee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0" y="1916832"/>
            <a:ext cx="3816424" cy="25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17947"/>
            <a:ext cx="2664296" cy="352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3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Composting Recipe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268760"/>
            <a:ext cx="7935416" cy="352839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/>
              <a:t>Find a place in your yard for a pile or a </a:t>
            </a:r>
            <a:r>
              <a:rPr lang="en-CA" dirty="0" smtClean="0"/>
              <a:t>bin.</a:t>
            </a:r>
          </a:p>
        </p:txBody>
      </p:sp>
      <p:pic>
        <p:nvPicPr>
          <p:cNvPr id="5122" name="Picture 2" descr="http://wordhoarder.files.wordpress.com/2012/03/dsc00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9187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Composting Recipe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268760"/>
            <a:ext cx="4118992" cy="324035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Add green compost food whenever it becomes available.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Cover the green food with a layer of brown food such as dried leaves, dried grass clippings or straw.  These can be stored near the composting area.</a:t>
            </a:r>
          </a:p>
        </p:txBody>
      </p:sp>
      <p:pic>
        <p:nvPicPr>
          <p:cNvPr id="2050" name="Picture 2" descr="http://www.grow-it-organically.com/images/compost-ingredients-scraps1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290464" cy="221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epgreenpermaculture.files.wordpress.com/2010/05/driedplant_matt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69062"/>
            <a:ext cx="3290464" cy="24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Composting Recipe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304455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Add water if the mix appears to be too dry and sprinkle in a bit of garden soil every now and then.</a:t>
            </a:r>
          </a:p>
        </p:txBody>
      </p:sp>
      <p:pic>
        <p:nvPicPr>
          <p:cNvPr id="3074" name="Picture 2" descr="http://t2.gstatic.com/images?q=tbn:ANd9GcSkG8LPYnCFf3qhb2WL_gubBUfKNg1uIqrD1Lk9jBtMTlFbkk0WXHw9_u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2961366"/>
            <a:ext cx="3331070" cy="24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8219256" cy="43735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Continue to add materials to the top of the pile when they become available.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Cold Composting Recipe</a:t>
            </a:r>
            <a:endParaRPr lang="en-CA" dirty="0"/>
          </a:p>
        </p:txBody>
      </p:sp>
      <p:pic>
        <p:nvPicPr>
          <p:cNvPr id="6" name="Picture 4" descr="McIntyre Backyard  October 2008 0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6976" y="2909607"/>
            <a:ext cx="2254944" cy="1691208"/>
          </a:xfrm>
          <a:noFill/>
        </p:spPr>
      </p:pic>
      <p:pic>
        <p:nvPicPr>
          <p:cNvPr id="7" name="Picture 5" descr="McIntyre Backyard  October 2008 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2945947"/>
            <a:ext cx="2077094" cy="1618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8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Compost?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752600"/>
            <a:ext cx="8229600" cy="4373563"/>
          </a:xfrm>
        </p:spPr>
        <p:txBody>
          <a:bodyPr/>
          <a:lstStyle/>
          <a:p>
            <a:r>
              <a:rPr lang="en-US" dirty="0" smtClean="0"/>
              <a:t>Compost</a:t>
            </a:r>
            <a:r>
              <a:rPr lang="en-US" b="0" dirty="0" smtClean="0"/>
              <a:t> is when organic matter</a:t>
            </a:r>
          </a:p>
          <a:p>
            <a:r>
              <a:rPr lang="en-US" b="0" dirty="0" smtClean="0"/>
              <a:t>breaks down into a dark, soil-like</a:t>
            </a:r>
          </a:p>
          <a:p>
            <a:r>
              <a:rPr lang="en-US" b="0" dirty="0" smtClean="0"/>
              <a:t>material called humus.</a:t>
            </a:r>
          </a:p>
          <a:p>
            <a:pPr lvl="1"/>
            <a:r>
              <a:rPr lang="en-US" b="1" dirty="0" smtClean="0"/>
              <a:t>Humus</a:t>
            </a:r>
            <a:r>
              <a:rPr lang="en-US" dirty="0" smtClean="0"/>
              <a:t> is decayed organic matter</a:t>
            </a:r>
          </a:p>
          <a:p>
            <a:pPr lvl="1"/>
            <a:r>
              <a:rPr lang="en-US" b="1" dirty="0" smtClean="0"/>
              <a:t>Organic matter </a:t>
            </a:r>
            <a:r>
              <a:rPr lang="en-US" dirty="0" smtClean="0"/>
              <a:t> is anything that </a:t>
            </a:r>
          </a:p>
          <a:p>
            <a:pPr marL="711200" lvl="1" indent="0">
              <a:buNone/>
            </a:pPr>
            <a:r>
              <a:rPr lang="en-US" dirty="0" smtClean="0"/>
              <a:t>is or was once alive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40152" y="5805264"/>
            <a:ext cx="2929880" cy="5158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Source: Backyard Magic The Composting Handbook, NB DELG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foodshare.net/images/Compost-LB0810_22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900" y="2204864"/>
            <a:ext cx="3038384" cy="20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Composting Recipe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1"/>
            <a:ext cx="7935416" cy="146037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Turn the pile if you want to but this step isn’t absolutely essential.</a:t>
            </a:r>
          </a:p>
        </p:txBody>
      </p:sp>
      <p:pic>
        <p:nvPicPr>
          <p:cNvPr id="4098" name="Picture 2" descr="turning com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326780" cy="33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Composting Recipe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3471">
            <a:off x="3173364" y="2157277"/>
            <a:ext cx="3907791" cy="2616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7261">
            <a:off x="5943077" y="1487711"/>
            <a:ext cx="3619275" cy="3619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165">
            <a:off x="-3128" y="2084354"/>
            <a:ext cx="3384375" cy="21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Composting Recipe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304455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The lower layers of the pile will decompose first and can be harvested at the end of the growing season.</a:t>
            </a:r>
          </a:p>
        </p:txBody>
      </p:sp>
    </p:spTree>
    <p:extLst>
      <p:ext uri="{BB962C8B-B14F-4D97-AF65-F5344CB8AC3E}">
        <p14:creationId xmlns:p14="http://schemas.microsoft.com/office/powerpoint/2010/main" val="35020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Compost Problems and Solutions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3044551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 smtClean="0"/>
              <a:t>Smell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An earthy scent is normal and inoffensive, but a well-built compost shouldn’t produce unpleasant odours.  If it does, your problem is either too much “green” stuff (ammonia smell) or too little air (rotten-egg smell).  Turning the pile will help.  If the odour persists, turn and rebuild the pile with more “brown” materials.</a:t>
            </a:r>
          </a:p>
          <a:p>
            <a:endParaRPr lang="en-CA" dirty="0" smtClean="0"/>
          </a:p>
          <a:p>
            <a:r>
              <a:rPr lang="en-CA" sz="2200" b="1" i="1" dirty="0" smtClean="0"/>
              <a:t>Remember to not put any bones, fish, dairy, or meat scraps in the composter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40152" y="5805264"/>
            <a:ext cx="2929880" cy="5158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Source: Backyard Magic The Composting Handbook, NB DELG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Compost Problems and Solutions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3044551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Dryness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Add water or leave the cover off when it rains.</a:t>
            </a:r>
          </a:p>
          <a:p>
            <a:pPr marL="457200" indent="-457200">
              <a:buFont typeface="Arial" pitchFamily="34" charset="0"/>
              <a:buChar char="•"/>
            </a:pPr>
            <a:endParaRPr lang="en-CA" b="1" dirty="0" smtClean="0"/>
          </a:p>
          <a:p>
            <a:r>
              <a:rPr lang="en-CA" b="1" dirty="0" smtClean="0"/>
              <a:t>Too Wet</a:t>
            </a:r>
            <a:r>
              <a:rPr lang="en-CA" dirty="0" smtClean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Add some dry leaves or some peat moss to soak up excess water.</a:t>
            </a:r>
          </a:p>
          <a:p>
            <a:pPr marL="1200150" lvl="1" indent="-457200"/>
            <a:r>
              <a:rPr lang="en-CA" dirty="0" smtClean="0"/>
              <a:t>Keep cover on when it rains.</a:t>
            </a:r>
          </a:p>
        </p:txBody>
      </p:sp>
    </p:spTree>
    <p:extLst>
      <p:ext uri="{BB962C8B-B14F-4D97-AF65-F5344CB8AC3E}">
        <p14:creationId xmlns:p14="http://schemas.microsoft.com/office/powerpoint/2010/main" val="37859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Compost Problems and Solutions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3044551"/>
          </a:xfrm>
        </p:spPr>
        <p:txBody>
          <a:bodyPr>
            <a:normAutofit fontScale="85000" lnSpcReduction="10000"/>
          </a:bodyPr>
          <a:lstStyle/>
          <a:p>
            <a:r>
              <a:rPr lang="en-CA" b="1" dirty="0" smtClean="0"/>
              <a:t>Pests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If mice or hornets invade the composter, either empty it and start fresh with another location or saturate it with water from a hose.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If fruit flies are troublesome, bury the top layer with soil or brown materials.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If raccoons, skunks or groundhogs are a problem, sink a wire mesh around the base of the composter.</a:t>
            </a:r>
          </a:p>
        </p:txBody>
      </p:sp>
    </p:spTree>
    <p:extLst>
      <p:ext uri="{BB962C8B-B14F-4D97-AF65-F5344CB8AC3E}">
        <p14:creationId xmlns:p14="http://schemas.microsoft.com/office/powerpoint/2010/main" val="32169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what unfinished and finished compost looks like</a:t>
            </a:r>
          </a:p>
        </p:txBody>
      </p:sp>
      <p:pic>
        <p:nvPicPr>
          <p:cNvPr id="6146" name="Picture 2" descr="http://www.eartheasy.com/blog/wp-content/uploads/2010/03/com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compost in the winter?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8295456" cy="304455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Move bin(s) closer to the house for easier access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Add greens and browns as usual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Move the bin(s) back to summer location when contents thaw in  the spring (turning the contents in the process).</a:t>
            </a:r>
          </a:p>
        </p:txBody>
      </p:sp>
    </p:spTree>
    <p:extLst>
      <p:ext uri="{BB962C8B-B14F-4D97-AF65-F5344CB8AC3E}">
        <p14:creationId xmlns:p14="http://schemas.microsoft.com/office/powerpoint/2010/main" val="9541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304455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Collect kitchen scraps in large plastic tubs, stored outdoors in a convenient place, where the contents will freeze and add it to your composter in the spring!</a:t>
            </a:r>
          </a:p>
        </p:txBody>
      </p:sp>
    </p:spTree>
    <p:extLst>
      <p:ext uri="{BB962C8B-B14F-4D97-AF65-F5344CB8AC3E}">
        <p14:creationId xmlns:p14="http://schemas.microsoft.com/office/powerpoint/2010/main" val="9541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428400"/>
            <a:ext cx="8659688" cy="639762"/>
          </a:xfrm>
        </p:spPr>
        <p:txBody>
          <a:bodyPr/>
          <a:lstStyle/>
          <a:p>
            <a:r>
              <a:rPr lang="en-US" dirty="0" smtClean="0"/>
              <a:t>Worm Composting (Vermicomposting)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304455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Vermicomposting </a:t>
            </a:r>
            <a:r>
              <a:rPr lang="en-CA" dirty="0"/>
              <a:t>is the process by which worms are used to convert organic </a:t>
            </a:r>
            <a:r>
              <a:rPr lang="en-CA" dirty="0" smtClean="0"/>
              <a:t>materials </a:t>
            </a:r>
            <a:r>
              <a:rPr lang="en-CA" dirty="0"/>
              <a:t>into a humus-like material known as </a:t>
            </a:r>
            <a:r>
              <a:rPr lang="en-CA" dirty="0" err="1"/>
              <a:t>vermicompost</a:t>
            </a:r>
            <a:r>
              <a:rPr lang="en-CA" dirty="0"/>
              <a:t> </a:t>
            </a:r>
            <a:endParaRPr lang="en-CA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Uses red wigglers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Useful for apartment dwellers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Can be set up in an easy to maintain plastic container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Unique approach that appeals to classroom environments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40152" y="5805264"/>
            <a:ext cx="2929880" cy="5158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Source: Backyard Magic The Composting Handbook, NB DELG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39949"/>
            <a:ext cx="7787208" cy="4641379"/>
          </a:xfrm>
        </p:spPr>
        <p:txBody>
          <a:bodyPr/>
          <a:lstStyle/>
          <a:p>
            <a:r>
              <a:rPr lang="en-US" dirty="0" smtClean="0"/>
              <a:t>Microorganisms such as bacteria, fungi, and yeasts, as well as invertebrates such as worms and insects, decompose organic materials as natural part of their life cycles.</a:t>
            </a:r>
          </a:p>
          <a:p>
            <a:endParaRPr lang="en-US" dirty="0"/>
          </a:p>
          <a:p>
            <a:r>
              <a:rPr lang="en-US" dirty="0" smtClean="0"/>
              <a:t>A healthy compost pile or bin is full of these microorganisms!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composting happen?</a:t>
            </a:r>
            <a:endParaRPr lang="en-US" dirty="0"/>
          </a:p>
        </p:txBody>
      </p:sp>
      <p:pic>
        <p:nvPicPr>
          <p:cNvPr id="2050" name="Picture 2" descr="http://www.amystewart.com/wp-content/uploads/2012/02/efetida-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34" y="3501008"/>
            <a:ext cx="2535436" cy="18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96" y="1340768"/>
            <a:ext cx="2032000" cy="4064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6624736" cy="4373563"/>
          </a:xfrm>
        </p:spPr>
        <p:txBody>
          <a:bodyPr>
            <a:normAutofit/>
          </a:bodyPr>
          <a:lstStyle/>
          <a:p>
            <a:pPr algn="just"/>
            <a:r>
              <a:rPr lang="en-CA" sz="2000" dirty="0"/>
              <a:t>The Green Cone is a Food Waste </a:t>
            </a:r>
            <a:r>
              <a:rPr lang="en-CA" sz="2000" dirty="0" smtClean="0"/>
              <a:t>Digester. </a:t>
            </a:r>
            <a:r>
              <a:rPr lang="en-CA" sz="2000" dirty="0"/>
              <a:t>The sun heats </a:t>
            </a:r>
            <a:r>
              <a:rPr lang="en-CA" sz="2000" dirty="0" smtClean="0"/>
              <a:t>an insulated chamber </a:t>
            </a:r>
            <a:r>
              <a:rPr lang="en-CA" sz="2000" dirty="0"/>
              <a:t>reaching optimal temperatures and </a:t>
            </a:r>
            <a:r>
              <a:rPr lang="en-CA" sz="2000" dirty="0" smtClean="0"/>
              <a:t>internally circulates </a:t>
            </a:r>
            <a:r>
              <a:rPr lang="en-CA" sz="2000" dirty="0"/>
              <a:t>air, accelerates aerobic digestion and </a:t>
            </a:r>
            <a:r>
              <a:rPr lang="en-CA" sz="2000" dirty="0" smtClean="0"/>
              <a:t>decreases organic </a:t>
            </a:r>
            <a:r>
              <a:rPr lang="en-CA" sz="2000" dirty="0"/>
              <a:t>volume </a:t>
            </a:r>
            <a:r>
              <a:rPr lang="en-CA" sz="2000" dirty="0" smtClean="0"/>
              <a:t>through </a:t>
            </a:r>
            <a:r>
              <a:rPr lang="en-CA" sz="2000" dirty="0"/>
              <a:t>a natural process</a:t>
            </a:r>
            <a:r>
              <a:rPr lang="en-CA" sz="2000" dirty="0" smtClean="0"/>
              <a:t>.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Reduces household waste up to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Accepts ALL food waste including meat, bones, dairy, cooking oil, pet waste and seafood scraps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Optimally digests 1+ kg every 1-2 days in summer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Does not attract vermin, is raccoon-proof and bear resistant</a:t>
            </a:r>
            <a:endParaRPr lang="en-CA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Green Cone Digester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5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43708" y="2708920"/>
            <a:ext cx="5256584" cy="1416424"/>
          </a:xfrm>
        </p:spPr>
        <p:txBody>
          <a:bodyPr/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835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428400"/>
            <a:ext cx="8659688" cy="639762"/>
          </a:xfrm>
        </p:spPr>
        <p:txBody>
          <a:bodyPr/>
          <a:lstStyle/>
          <a:p>
            <a:r>
              <a:rPr lang="en-US" dirty="0" smtClean="0"/>
              <a:t>Credits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304455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>
                <a:solidFill>
                  <a:schemeClr val="accent3">
                    <a:lumMod val="50000"/>
                  </a:schemeClr>
                </a:solidFill>
              </a:rPr>
              <a:t>Marion McIntyre, Master Composter </a:t>
            </a:r>
          </a:p>
          <a:p>
            <a:endParaRPr lang="en-CA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Backyard Magic The Composting Handbook, NB DELG</a:t>
            </a:r>
            <a:endParaRPr lang="en-CA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7544" y="1752601"/>
            <a:ext cx="8064896" cy="15240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/>
              <a:t>Compost </a:t>
            </a:r>
            <a:r>
              <a:rPr lang="en-CA" dirty="0" smtClean="0"/>
              <a:t>provides a natural and slow release source of plant nutrition.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It adds moisture retention capacity to soil.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Benefits</a:t>
            </a:r>
            <a:endParaRPr lang="en-US" dirty="0"/>
          </a:p>
        </p:txBody>
      </p:sp>
      <p:pic>
        <p:nvPicPr>
          <p:cNvPr id="4098" name="Picture 2" descr="http://www.boggycreekfarm.com/media/2008%20Crops%20%20Farmstand/Compost%20Pile%202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72" y="3429010"/>
            <a:ext cx="3734444" cy="280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940152" y="6297488"/>
            <a:ext cx="2929880" cy="5158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Source: Backyard Magic The Composting Handbook, NB DELG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 Benefits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467544" y="1722437"/>
            <a:ext cx="8136904" cy="307471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Dark </a:t>
            </a:r>
            <a:r>
              <a:rPr lang="en-CA" dirty="0"/>
              <a:t>compost draws the sun’s rays to warm the soil, extending the growing </a:t>
            </a:r>
            <a:r>
              <a:rPr lang="en-CA" dirty="0" smtClean="0"/>
              <a:t>season.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/>
              <a:t>It improves the structure of both sand and clay soils, protecting them against drought and erosion.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Insects </a:t>
            </a:r>
            <a:r>
              <a:rPr lang="en-CA" dirty="0"/>
              <a:t>and diseases </a:t>
            </a:r>
            <a:r>
              <a:rPr lang="en-CA" dirty="0" smtClean="0"/>
              <a:t>do not </a:t>
            </a:r>
            <a:r>
              <a:rPr lang="en-CA" dirty="0"/>
              <a:t>do as much damage where soil is enriched with compost.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40152" y="5805264"/>
            <a:ext cx="2929880" cy="5158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Source: Backyard Magic The Composting Handbook, NB DELG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dirty="0" smtClean="0"/>
              <a:t>Why Take Up Backyard Composting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1722437"/>
            <a:ext cx="8568952" cy="307471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Not all Regional Service Commissions operate a Centralized Facility for processing  household organics.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It’s much cheaper to implement home composting than to operate a centralized facility.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dirty="0" smtClean="0"/>
              <a:t>It reduces the volume of waste going to the landfill.</a:t>
            </a:r>
          </a:p>
          <a:p>
            <a:pPr marL="457200" indent="-457200">
              <a:buFont typeface="Arial" pitchFamily="34" charset="0"/>
              <a:buChar char="•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47800"/>
            <a:ext cx="8075240" cy="4678363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/>
              <a:t>Improve your lawn by top dressing spreading compost evenly on top of the grass surface.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/>
              <a:t>Your efforts will be rewarded with stronger plants; improved root growth and seed production; and disease resistant plants.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/>
              <a:t>Reducing waste by up to 40% is vital to protecting our environment.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Take Up Backyard Composting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789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Compost Recipe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3008" y="1752600"/>
            <a:ext cx="7935416" cy="4373563"/>
          </a:xfrm>
        </p:spPr>
        <p:txBody>
          <a:bodyPr/>
          <a:lstStyle/>
          <a:p>
            <a:r>
              <a:rPr lang="en-CA" dirty="0" smtClean="0"/>
              <a:t>Composting is like cooking.  It follows a basic recipe.  Here are the three basic ingredients:</a:t>
            </a:r>
          </a:p>
          <a:p>
            <a:endParaRPr lang="en-CA" dirty="0" smtClean="0"/>
          </a:p>
          <a:p>
            <a:pPr marL="809625" indent="-363538">
              <a:buFont typeface="Arial" pitchFamily="34" charset="0"/>
              <a:buChar char="•"/>
            </a:pPr>
            <a:r>
              <a:rPr lang="en-CA" b="1" dirty="0" smtClean="0"/>
              <a:t>Air:</a:t>
            </a:r>
            <a:r>
              <a:rPr lang="en-CA" dirty="0" smtClean="0"/>
              <a:t> Without air, a compost pile can get quite smelly. Adding air is done by turning the pile.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earth_flow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58B8F9-E30F-4801-8C2F-8CE4BF59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PM_earth_flower</Template>
  <TotalTime>1947</TotalTime>
  <Words>1213</Words>
  <Application>Microsoft Office PowerPoint</Application>
  <PresentationFormat>On-screen Show (4:3)</PresentationFormat>
  <Paragraphs>134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Perpetua</vt:lpstr>
      <vt:lpstr>Adobe Arabic</vt:lpstr>
      <vt:lpstr>Comic Sans MS</vt:lpstr>
      <vt:lpstr>Segoe UI</vt:lpstr>
      <vt:lpstr>Calibri</vt:lpstr>
      <vt:lpstr>PM_earth_flower</vt:lpstr>
      <vt:lpstr>Backyard Composting Basics</vt:lpstr>
      <vt:lpstr>What is Compost?</vt:lpstr>
      <vt:lpstr>How does composting happen?</vt:lpstr>
      <vt:lpstr>PowerPoint Presentation</vt:lpstr>
      <vt:lpstr>Composting Benefits</vt:lpstr>
      <vt:lpstr>Composting Benefits</vt:lpstr>
      <vt:lpstr>Why Take Up Backyard Composting</vt:lpstr>
      <vt:lpstr>Why Take Up Backyard Composting</vt:lpstr>
      <vt:lpstr>The Compost Recipe</vt:lpstr>
      <vt:lpstr>The Compost Recipe</vt:lpstr>
      <vt:lpstr>The Compost Recipe</vt:lpstr>
      <vt:lpstr>Compost Ingredients</vt:lpstr>
      <vt:lpstr>Things that should not be put in a compost pile</vt:lpstr>
      <vt:lpstr>Types of Composters</vt:lpstr>
      <vt:lpstr>Types of Composters (cont’d)</vt:lpstr>
      <vt:lpstr>Cold Composting Recipe</vt:lpstr>
      <vt:lpstr>Cold Composting Recipe</vt:lpstr>
      <vt:lpstr>Cold Composting Recipe</vt:lpstr>
      <vt:lpstr>Cold Composting Recipe</vt:lpstr>
      <vt:lpstr>Cold Composting Recipe</vt:lpstr>
      <vt:lpstr>Cold Composting Recipe</vt:lpstr>
      <vt:lpstr>Cold Composting Recipe</vt:lpstr>
      <vt:lpstr>Common Compost Problems and Solutions</vt:lpstr>
      <vt:lpstr>Common Compost Problems and Solutions</vt:lpstr>
      <vt:lpstr>Common Compost Problems and Solutions</vt:lpstr>
      <vt:lpstr>This is what unfinished and finished compost looks like</vt:lpstr>
      <vt:lpstr>How can I compost in the winter?</vt:lpstr>
      <vt:lpstr>Or…</vt:lpstr>
      <vt:lpstr>Worm Composting (Vermicomposting)</vt:lpstr>
      <vt:lpstr>Green Cone Digester</vt:lpstr>
      <vt:lpstr>Questions?</vt:lpstr>
      <vt:lpstr>Credits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Backyard Composting Basics</dc:title>
  <dc:creator>WRC</dc:creator>
  <cp:lastModifiedBy>WRC</cp:lastModifiedBy>
  <cp:revision>69</cp:revision>
  <cp:lastPrinted>2016-06-28T19:28:16Z</cp:lastPrinted>
  <dcterms:created xsi:type="dcterms:W3CDTF">2012-05-08T14:44:50Z</dcterms:created>
  <dcterms:modified xsi:type="dcterms:W3CDTF">2016-06-28T19:29:26Z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TC018572819991</vt:lpwstr>
  </property>
</Properties>
</file>