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6"/>
  </p:notesMasterIdLst>
  <p:sldIdLst>
    <p:sldId id="256" r:id="rId2"/>
    <p:sldId id="257" r:id="rId3"/>
    <p:sldId id="258" r:id="rId4"/>
    <p:sldId id="259" r:id="rId5"/>
    <p:sldId id="321" r:id="rId6"/>
    <p:sldId id="260" r:id="rId7"/>
    <p:sldId id="297" r:id="rId8"/>
    <p:sldId id="261" r:id="rId9"/>
    <p:sldId id="298" r:id="rId10"/>
    <p:sldId id="262" r:id="rId11"/>
    <p:sldId id="299" r:id="rId12"/>
    <p:sldId id="263" r:id="rId13"/>
    <p:sldId id="300" r:id="rId14"/>
    <p:sldId id="265" r:id="rId15"/>
    <p:sldId id="301" r:id="rId16"/>
    <p:sldId id="266" r:id="rId17"/>
    <p:sldId id="302" r:id="rId18"/>
    <p:sldId id="267" r:id="rId19"/>
    <p:sldId id="303" r:id="rId20"/>
    <p:sldId id="304" r:id="rId21"/>
    <p:sldId id="268" r:id="rId22"/>
    <p:sldId id="269" r:id="rId23"/>
    <p:sldId id="305" r:id="rId24"/>
    <p:sldId id="272" r:id="rId25"/>
    <p:sldId id="306" r:id="rId26"/>
    <p:sldId id="273" r:id="rId27"/>
    <p:sldId id="307" r:id="rId28"/>
    <p:sldId id="274" r:id="rId29"/>
    <p:sldId id="308" r:id="rId30"/>
    <p:sldId id="289" r:id="rId31"/>
    <p:sldId id="309" r:id="rId32"/>
    <p:sldId id="290" r:id="rId33"/>
    <p:sldId id="310" r:id="rId34"/>
    <p:sldId id="292" r:id="rId35"/>
    <p:sldId id="311" r:id="rId36"/>
    <p:sldId id="276" r:id="rId37"/>
    <p:sldId id="312" r:id="rId38"/>
    <p:sldId id="293" r:id="rId39"/>
    <p:sldId id="313" r:id="rId40"/>
    <p:sldId id="294" r:id="rId41"/>
    <p:sldId id="314" r:id="rId42"/>
    <p:sldId id="295" r:id="rId43"/>
    <p:sldId id="315" r:id="rId44"/>
    <p:sldId id="275" r:id="rId45"/>
    <p:sldId id="316" r:id="rId46"/>
    <p:sldId id="277" r:id="rId47"/>
    <p:sldId id="317" r:id="rId48"/>
    <p:sldId id="278" r:id="rId49"/>
    <p:sldId id="318" r:id="rId50"/>
    <p:sldId id="279" r:id="rId51"/>
    <p:sldId id="319" r:id="rId52"/>
    <p:sldId id="280" r:id="rId53"/>
    <p:sldId id="320" r:id="rId54"/>
    <p:sldId id="296" r:id="rId55"/>
    <p:sldId id="281" r:id="rId56"/>
    <p:sldId id="282" r:id="rId57"/>
    <p:sldId id="271" r:id="rId58"/>
    <p:sldId id="270" r:id="rId59"/>
    <p:sldId id="264" r:id="rId60"/>
    <p:sldId id="283" r:id="rId61"/>
    <p:sldId id="284" r:id="rId62"/>
    <p:sldId id="291" r:id="rId63"/>
    <p:sldId id="285" r:id="rId64"/>
    <p:sldId id="286" r:id="rId65"/>
    <p:sldId id="287" r:id="rId66"/>
    <p:sldId id="288" r:id="rId67"/>
    <p:sldId id="322" r:id="rId68"/>
    <p:sldId id="323" r:id="rId69"/>
    <p:sldId id="324" r:id="rId70"/>
    <p:sldId id="325" r:id="rId71"/>
    <p:sldId id="326" r:id="rId72"/>
    <p:sldId id="328" r:id="rId73"/>
    <p:sldId id="329" r:id="rId74"/>
    <p:sldId id="330" r:id="rId75"/>
    <p:sldId id="331" r:id="rId76"/>
    <p:sldId id="332" r:id="rId77"/>
    <p:sldId id="333" r:id="rId78"/>
    <p:sldId id="334" r:id="rId79"/>
    <p:sldId id="335" r:id="rId80"/>
    <p:sldId id="336" r:id="rId81"/>
    <p:sldId id="337" r:id="rId82"/>
    <p:sldId id="338" r:id="rId83"/>
    <p:sldId id="339" r:id="rId84"/>
    <p:sldId id="340" r:id="rId85"/>
    <p:sldId id="341" r:id="rId86"/>
    <p:sldId id="342" r:id="rId87"/>
    <p:sldId id="343" r:id="rId88"/>
    <p:sldId id="344" r:id="rId89"/>
    <p:sldId id="345" r:id="rId90"/>
    <p:sldId id="346" r:id="rId91"/>
    <p:sldId id="347" r:id="rId92"/>
    <p:sldId id="348" r:id="rId93"/>
    <p:sldId id="349" r:id="rId94"/>
    <p:sldId id="350" r:id="rId95"/>
    <p:sldId id="351" r:id="rId96"/>
    <p:sldId id="352" r:id="rId97"/>
    <p:sldId id="353" r:id="rId98"/>
    <p:sldId id="354" r:id="rId99"/>
    <p:sldId id="355" r:id="rId100"/>
    <p:sldId id="356" r:id="rId101"/>
    <p:sldId id="361" r:id="rId102"/>
    <p:sldId id="362" r:id="rId103"/>
    <p:sldId id="363" r:id="rId104"/>
    <p:sldId id="357" r:id="rId10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53" autoAdjust="0"/>
    <p:restoredTop sz="94605" autoAdjust="0"/>
  </p:normalViewPr>
  <p:slideViewPr>
    <p:cSldViewPr>
      <p:cViewPr varScale="1">
        <p:scale>
          <a:sx n="78" d="100"/>
          <a:sy n="78" d="100"/>
        </p:scale>
        <p:origin x="-163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0176"/>
    </p:cViewPr>
  </p:sorterViewPr>
  <p:notesViewPr>
    <p:cSldViewPr>
      <p:cViewPr varScale="1">
        <p:scale>
          <a:sx n="62" d="100"/>
          <a:sy n="62" d="100"/>
        </p:scale>
        <p:origin x="-169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presProps" Target="presProps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theme" Target="theme/theme1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732013-1AFE-4A6D-A800-F277EE58076B}" type="datetimeFigureOut">
              <a:rPr lang="en-US" smtClean="0"/>
              <a:t>1/16/2015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C3C128-40B4-4470-9D72-2E944E5898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299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3C128-40B4-4470-9D72-2E944E58987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388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5C-2936-4FC8-B85D-7878929B38B8}" type="datetimeFigureOut">
              <a:rPr lang="en-US" smtClean="0"/>
              <a:t>1/16/2015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3F30-7D1F-429C-8B3E-A9DB0DF3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241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5C-2936-4FC8-B85D-7878929B38B8}" type="datetimeFigureOut">
              <a:rPr lang="en-US" smtClean="0"/>
              <a:t>1/16/2015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3F30-7D1F-429C-8B3E-A9DB0DF3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289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5C-2936-4FC8-B85D-7878929B38B8}" type="datetimeFigureOut">
              <a:rPr lang="en-US" smtClean="0"/>
              <a:t>1/16/2015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3F30-7D1F-429C-8B3E-A9DB0DF3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845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5C-2936-4FC8-B85D-7878929B38B8}" type="datetimeFigureOut">
              <a:rPr lang="en-US" smtClean="0"/>
              <a:t>1/16/2015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3F30-7D1F-429C-8B3E-A9DB0DF3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386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5C-2936-4FC8-B85D-7878929B38B8}" type="datetimeFigureOut">
              <a:rPr lang="en-US" smtClean="0"/>
              <a:t>1/16/2015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3F30-7D1F-429C-8B3E-A9DB0DF3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500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5C-2936-4FC8-B85D-7878929B38B8}" type="datetimeFigureOut">
              <a:rPr lang="en-US" smtClean="0"/>
              <a:t>1/16/2015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3F30-7D1F-429C-8B3E-A9DB0DF3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3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5C-2936-4FC8-B85D-7878929B38B8}" type="datetimeFigureOut">
              <a:rPr lang="en-US" smtClean="0"/>
              <a:t>1/16/2015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3F30-7D1F-429C-8B3E-A9DB0DF3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202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5C-2936-4FC8-B85D-7878929B38B8}" type="datetimeFigureOut">
              <a:rPr lang="en-US" smtClean="0"/>
              <a:t>1/16/2015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3F30-7D1F-429C-8B3E-A9DB0DF3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708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5C-2936-4FC8-B85D-7878929B38B8}" type="datetimeFigureOut">
              <a:rPr lang="en-US" smtClean="0"/>
              <a:t>1/16/2015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3F30-7D1F-429C-8B3E-A9DB0DF3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244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5C-2936-4FC8-B85D-7878929B38B8}" type="datetimeFigureOut">
              <a:rPr lang="en-US" smtClean="0"/>
              <a:t>1/16/2015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3F30-7D1F-429C-8B3E-A9DB0DF3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477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CB5C-2936-4FC8-B85D-7878929B38B8}" type="datetimeFigureOut">
              <a:rPr lang="en-US" smtClean="0"/>
              <a:t>1/16/2015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3F30-7D1F-429C-8B3E-A9DB0DF3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40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69000">
              <a:srgbClr val="0047FF"/>
            </a:gs>
            <a:gs pos="2000">
              <a:srgbClr val="000082"/>
            </a:gs>
            <a:gs pos="64000">
              <a:srgbClr val="0047FF"/>
            </a:gs>
            <a:gs pos="18000">
              <a:srgbClr val="000082"/>
            </a:gs>
            <a:gs pos="80000">
              <a:srgbClr val="0047FF"/>
            </a:gs>
            <a:gs pos="100000">
              <a:srgbClr val="000082"/>
            </a:gs>
            <a:gs pos="100000">
              <a:srgbClr val="0047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CCB5C-2936-4FC8-B85D-7878929B38B8}" type="datetimeFigureOut">
              <a:rPr lang="en-US" smtClean="0"/>
              <a:t>1/16/2015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43F30-7D1F-429C-8B3E-A9DB0DF3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735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slide" Target="slide102.xm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slide" Target="slide104.xm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44.xml"/><Relationship Id="rId13" Type="http://schemas.openxmlformats.org/officeDocument/2006/relationships/slide" Target="slide16.xml"/><Relationship Id="rId18" Type="http://schemas.openxmlformats.org/officeDocument/2006/relationships/slide" Target="slide18.xml"/><Relationship Id="rId26" Type="http://schemas.openxmlformats.org/officeDocument/2006/relationships/slide" Target="slide22.xml"/><Relationship Id="rId3" Type="http://schemas.openxmlformats.org/officeDocument/2006/relationships/slide" Target="slide10.xml"/><Relationship Id="rId21" Type="http://schemas.openxmlformats.org/officeDocument/2006/relationships/slide" Target="slide30.xml"/><Relationship Id="rId7" Type="http://schemas.openxmlformats.org/officeDocument/2006/relationships/slide" Target="slide14.xml"/><Relationship Id="rId12" Type="http://schemas.openxmlformats.org/officeDocument/2006/relationships/slide" Target="slide26.xml"/><Relationship Id="rId17" Type="http://schemas.openxmlformats.org/officeDocument/2006/relationships/slide" Target="slide28.xml"/><Relationship Id="rId25" Type="http://schemas.openxmlformats.org/officeDocument/2006/relationships/slide" Target="slide32.xml"/><Relationship Id="rId2" Type="http://schemas.openxmlformats.org/officeDocument/2006/relationships/image" Target="../media/image1.png"/><Relationship Id="rId16" Type="http://schemas.openxmlformats.org/officeDocument/2006/relationships/slide" Target="slide38.xml"/><Relationship Id="rId20" Type="http://schemas.openxmlformats.org/officeDocument/2006/relationships/slide" Target="slide4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4.xml"/><Relationship Id="rId11" Type="http://schemas.openxmlformats.org/officeDocument/2006/relationships/slide" Target="slide36.xml"/><Relationship Id="rId24" Type="http://schemas.openxmlformats.org/officeDocument/2006/relationships/slide" Target="slide42.xml"/><Relationship Id="rId5" Type="http://schemas.openxmlformats.org/officeDocument/2006/relationships/slide" Target="slide34.xml"/><Relationship Id="rId15" Type="http://schemas.openxmlformats.org/officeDocument/2006/relationships/slide" Target="slide48.xml"/><Relationship Id="rId23" Type="http://schemas.openxmlformats.org/officeDocument/2006/relationships/slide" Target="slide12.xml"/><Relationship Id="rId10" Type="http://schemas.openxmlformats.org/officeDocument/2006/relationships/slide" Target="slide46.xml"/><Relationship Id="rId19" Type="http://schemas.openxmlformats.org/officeDocument/2006/relationships/slide" Target="slide50.xml"/><Relationship Id="rId4" Type="http://schemas.openxmlformats.org/officeDocument/2006/relationships/slide" Target="slide4.xml"/><Relationship Id="rId9" Type="http://schemas.openxmlformats.org/officeDocument/2006/relationships/slide" Target="slide6.xml"/><Relationship Id="rId14" Type="http://schemas.openxmlformats.org/officeDocument/2006/relationships/slide" Target="slide8.xml"/><Relationship Id="rId22" Type="http://schemas.openxmlformats.org/officeDocument/2006/relationships/slide" Target="slide20.xml"/><Relationship Id="rId27" Type="http://schemas.openxmlformats.org/officeDocument/2006/relationships/slide" Target="slide5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57.xml"/><Relationship Id="rId13" Type="http://schemas.openxmlformats.org/officeDocument/2006/relationships/slide" Target="slide83.xml"/><Relationship Id="rId18" Type="http://schemas.openxmlformats.org/officeDocument/2006/relationships/slide" Target="slide79.xml"/><Relationship Id="rId26" Type="http://schemas.openxmlformats.org/officeDocument/2006/relationships/slide" Target="slide99.xml"/><Relationship Id="rId3" Type="http://schemas.openxmlformats.org/officeDocument/2006/relationships/slide" Target="slide55.xml"/><Relationship Id="rId21" Type="http://schemas.openxmlformats.org/officeDocument/2006/relationships/slide" Target="slide101.xml"/><Relationship Id="rId7" Type="http://schemas.openxmlformats.org/officeDocument/2006/relationships/slide" Target="slide65.xml"/><Relationship Id="rId12" Type="http://schemas.openxmlformats.org/officeDocument/2006/relationships/slide" Target="slide93.xml"/><Relationship Id="rId17" Type="http://schemas.openxmlformats.org/officeDocument/2006/relationships/slide" Target="slide85.xml"/><Relationship Id="rId25" Type="http://schemas.openxmlformats.org/officeDocument/2006/relationships/slide" Target="slide89.xml"/><Relationship Id="rId2" Type="http://schemas.openxmlformats.org/officeDocument/2006/relationships/image" Target="../media/image1.png"/><Relationship Id="rId16" Type="http://schemas.openxmlformats.org/officeDocument/2006/relationships/slide" Target="slide95.xml"/><Relationship Id="rId20" Type="http://schemas.openxmlformats.org/officeDocument/2006/relationships/slide" Target="slide7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1.xml"/><Relationship Id="rId11" Type="http://schemas.openxmlformats.org/officeDocument/2006/relationships/slide" Target="slide63.xml"/><Relationship Id="rId24" Type="http://schemas.openxmlformats.org/officeDocument/2006/relationships/slide" Target="slide103.xml"/><Relationship Id="rId5" Type="http://schemas.openxmlformats.org/officeDocument/2006/relationships/slide" Target="slide75.xml"/><Relationship Id="rId15" Type="http://schemas.openxmlformats.org/officeDocument/2006/relationships/slide" Target="slide67.xml"/><Relationship Id="rId23" Type="http://schemas.openxmlformats.org/officeDocument/2006/relationships/slide" Target="slide97.xml"/><Relationship Id="rId10" Type="http://schemas.openxmlformats.org/officeDocument/2006/relationships/slide" Target="slide61.xml"/><Relationship Id="rId19" Type="http://schemas.openxmlformats.org/officeDocument/2006/relationships/slide" Target="slide69.xml"/><Relationship Id="rId4" Type="http://schemas.openxmlformats.org/officeDocument/2006/relationships/slide" Target="slide91.xml"/><Relationship Id="rId9" Type="http://schemas.openxmlformats.org/officeDocument/2006/relationships/slide" Target="slide59.xml"/><Relationship Id="rId14" Type="http://schemas.openxmlformats.org/officeDocument/2006/relationships/slide" Target="slide77.xml"/><Relationship Id="rId22" Type="http://schemas.openxmlformats.org/officeDocument/2006/relationships/slide" Target="slide87.xml"/><Relationship Id="rId27" Type="http://schemas.openxmlformats.org/officeDocument/2006/relationships/slide" Target="slide7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3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3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3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3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3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" Target="slide4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" Target="slide4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" Target="slide45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" Target="slide47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" Target="slide49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" Target="slide51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" Target="slide53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slide" Target="slide56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" Target="slide58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slide" Target="slide6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slide" Target="slide62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slide" Target="slide64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slide" Target="slide66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slide" Target="slide68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slide" Target="slide70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slide" Target="slide7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slide" Target="slide74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slide" Target="slide80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slide" Target="slide82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slide" Target="slide84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slide" Target="slide86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slide" Target="slide88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slide" Target="slide90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slide" Target="slide92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slide" Target="slide98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slide" Target="slide10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438400"/>
            <a:ext cx="7772400" cy="1470025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r>
              <a:rPr lang="en-US" sz="7200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Jeopardy</a:t>
            </a:r>
            <a:endParaRPr lang="en-US" sz="7200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1885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5400" y="2133600"/>
            <a:ext cx="678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dirty="0" smtClean="0"/>
          </a:p>
          <a:p>
            <a:pPr algn="ctr"/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What is the </a:t>
            </a:r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Lorax</a:t>
            </a:r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? </a:t>
            </a:r>
            <a:endParaRPr lang="en-US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67400" y="5257800"/>
            <a:ext cx="2354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Answer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666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599" y="1524000"/>
            <a:ext cx="6860902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Sharks are unharmed and fish are able to eat what the shark doesn’t.</a:t>
            </a:r>
            <a:endParaRPr lang="en-US" sz="4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962881" y="5029200"/>
            <a:ext cx="1904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hlinkClick r:id="rId2" action="ppaction://hlinksldjump"/>
              </a:rPr>
              <a:t>Home</a:t>
            </a:r>
            <a:endParaRPr 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0619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81200" y="1905000"/>
            <a:ext cx="5098997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Name 2 predators of the Atlantic Salmon</a:t>
            </a:r>
            <a:endParaRPr 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248400" y="5334000"/>
            <a:ext cx="2354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hlinkClick r:id="rId2" action="ppaction://hlinksldjump"/>
              </a:rPr>
              <a:t>Answer</a:t>
            </a:r>
            <a:endParaRPr 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9715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00200" y="2667000"/>
            <a:ext cx="62683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Seal, otter, lamprey…</a:t>
            </a:r>
            <a:endParaRPr 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73932" y="5410200"/>
            <a:ext cx="1904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hlinkClick r:id="rId2" action="ppaction://hlinksldjump"/>
              </a:rPr>
              <a:t>Home</a:t>
            </a:r>
            <a:endParaRPr 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839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00200" y="1981200"/>
            <a:ext cx="6358699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What is the stage between eyed eggs and fry in the salmon cycle?</a:t>
            </a:r>
            <a:endParaRPr lang="en-US" sz="48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324647" y="5486400"/>
            <a:ext cx="2354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hlinkClick r:id="rId2" action="ppaction://hlinksldjump"/>
              </a:rPr>
              <a:t>Answer</a:t>
            </a:r>
            <a:endParaRPr 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2393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78075" y="2967335"/>
            <a:ext cx="19878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Alevin</a:t>
            </a:r>
            <a:endParaRPr 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77000" y="5647730"/>
            <a:ext cx="1904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hlinkClick r:id="rId2" action="ppaction://hlinksldjump"/>
              </a:rPr>
              <a:t>Home</a:t>
            </a:r>
            <a:endParaRPr 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5712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47800" y="2209800"/>
            <a:ext cx="6324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400" dirty="0" smtClean="0"/>
          </a:p>
          <a:p>
            <a:pPr algn="ctr"/>
            <a:r>
              <a:rPr lang="en-US" sz="4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Eco centric</a:t>
            </a:r>
            <a:endParaRPr lang="en-US" sz="4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53200" y="5361482"/>
            <a:ext cx="1904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Home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85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33600" y="2057400"/>
            <a:ext cx="4641079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4400" dirty="0" smtClean="0"/>
          </a:p>
          <a:p>
            <a:pPr algn="ctr"/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What </a:t>
            </a:r>
            <a:r>
              <a:rPr lang="en-US" sz="4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is the Onceler?</a:t>
            </a:r>
          </a:p>
        </p:txBody>
      </p:sp>
      <p:sp>
        <p:nvSpPr>
          <p:cNvPr id="6" name="Rectangle 5"/>
          <p:cNvSpPr/>
          <p:nvPr/>
        </p:nvSpPr>
        <p:spPr>
          <a:xfrm>
            <a:off x="5867400" y="5257800"/>
            <a:ext cx="2354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Answer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6235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2286000"/>
            <a:ext cx="8354595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4400" dirty="0" smtClean="0"/>
          </a:p>
          <a:p>
            <a:pPr algn="ctr"/>
            <a:r>
              <a:rPr lang="en-US" sz="4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Anthropocentric </a:t>
            </a:r>
            <a:r>
              <a:rPr lang="en-US" sz="4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/ human centered</a:t>
            </a:r>
          </a:p>
        </p:txBody>
      </p:sp>
      <p:sp>
        <p:nvSpPr>
          <p:cNvPr id="6" name="Rectangle 5"/>
          <p:cNvSpPr/>
          <p:nvPr/>
        </p:nvSpPr>
        <p:spPr>
          <a:xfrm>
            <a:off x="6553200" y="5361482"/>
            <a:ext cx="1904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Home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283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47800" y="1742576"/>
            <a:ext cx="6400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dirty="0"/>
          </a:p>
          <a:p>
            <a:pPr algn="ctr"/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What are four variables that effect change in population size?</a:t>
            </a:r>
            <a:endParaRPr lang="en-US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67400" y="5257800"/>
            <a:ext cx="2354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Answer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4179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71600" y="2209800"/>
            <a:ext cx="65532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Birth, Death, Immigration, Emigration </a:t>
            </a:r>
            <a:endParaRPr lang="en-US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53200" y="5361482"/>
            <a:ext cx="1904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Home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8719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6400" y="2057400"/>
            <a:ext cx="6019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dirty="0"/>
          </a:p>
          <a:p>
            <a:pPr algn="ctr"/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How do you find the population change rate ?</a:t>
            </a:r>
            <a:endParaRPr lang="en-US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67400" y="5257800"/>
            <a:ext cx="2354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Answer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4131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439" y="2503676"/>
            <a:ext cx="910605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/>
          </a:p>
          <a:p>
            <a:pPr algn="ctr"/>
            <a:r>
              <a:rPr lang="en-US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(Birth + </a:t>
            </a:r>
            <a:r>
              <a:rPr lang="en-US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Immigration) </a:t>
            </a:r>
            <a:r>
              <a:rPr lang="en-US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– (Death + Emigration)</a:t>
            </a:r>
            <a:endParaRPr lang="en-US" sz="3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53200" y="5361482"/>
            <a:ext cx="1904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Home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9116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81200" y="2286238"/>
            <a:ext cx="57912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What is the formula for exponential growth ? </a:t>
            </a:r>
            <a:endParaRPr lang="en-US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67400" y="5257800"/>
            <a:ext cx="2354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Answer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167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05000" y="2631756"/>
            <a:ext cx="50292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A = P(1+r)</a:t>
            </a:r>
            <a:r>
              <a:rPr lang="en-US" sz="4000" b="1" baseline="3000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n</a:t>
            </a:r>
            <a:endParaRPr lang="en-US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53200" y="5361482"/>
            <a:ext cx="1904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Home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1686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28600" y="182880"/>
            <a:ext cx="1676400" cy="914400"/>
          </a:xfrm>
          <a:prstGeom prst="roundRect">
            <a:avLst>
              <a:gd name="adj" fmla="val 10667"/>
            </a:avLst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8470" y="182880"/>
            <a:ext cx="1689100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ounded Rectangle 11"/>
          <p:cNvSpPr/>
          <p:nvPr/>
        </p:nvSpPr>
        <p:spPr>
          <a:xfrm>
            <a:off x="1996440" y="195580"/>
            <a:ext cx="1676400" cy="914400"/>
          </a:xfrm>
          <a:prstGeom prst="roundRect">
            <a:avLst>
              <a:gd name="adj" fmla="val 10667"/>
            </a:avLst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3779520" y="195580"/>
            <a:ext cx="1676400" cy="914400"/>
          </a:xfrm>
          <a:prstGeom prst="roundRect">
            <a:avLst>
              <a:gd name="adj" fmla="val 10667"/>
            </a:avLst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7294880" y="180340"/>
            <a:ext cx="1676400" cy="914400"/>
          </a:xfrm>
          <a:prstGeom prst="roundRect">
            <a:avLst>
              <a:gd name="adj" fmla="val 10667"/>
            </a:avLst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1996440" y="3520440"/>
            <a:ext cx="1676400" cy="914400"/>
          </a:xfrm>
          <a:prstGeom prst="roundRect">
            <a:avLst>
              <a:gd name="adj" fmla="val 10667"/>
            </a:avLst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3779520" y="3505200"/>
            <a:ext cx="1676400" cy="914400"/>
          </a:xfrm>
          <a:prstGeom prst="roundRect">
            <a:avLst>
              <a:gd name="adj" fmla="val 10667"/>
            </a:avLst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5538470" y="3489960"/>
            <a:ext cx="1676400" cy="914400"/>
          </a:xfrm>
          <a:prstGeom prst="roundRect">
            <a:avLst>
              <a:gd name="adj" fmla="val 10667"/>
            </a:avLst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7297420" y="3505200"/>
            <a:ext cx="1676400" cy="914400"/>
          </a:xfrm>
          <a:prstGeom prst="roundRect">
            <a:avLst>
              <a:gd name="adj" fmla="val 10667"/>
            </a:avLst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7294880" y="2499360"/>
            <a:ext cx="1676400" cy="914400"/>
          </a:xfrm>
          <a:prstGeom prst="roundRect">
            <a:avLst>
              <a:gd name="adj" fmla="val 10667"/>
            </a:avLst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ounded Rectangle 25"/>
          <p:cNvSpPr/>
          <p:nvPr/>
        </p:nvSpPr>
        <p:spPr>
          <a:xfrm>
            <a:off x="1996440" y="2514600"/>
            <a:ext cx="1676400" cy="914400"/>
          </a:xfrm>
          <a:prstGeom prst="roundRect">
            <a:avLst>
              <a:gd name="adj" fmla="val 10667"/>
            </a:avLst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5560060" y="2499360"/>
            <a:ext cx="1676400" cy="914400"/>
          </a:xfrm>
          <a:prstGeom prst="roundRect">
            <a:avLst>
              <a:gd name="adj" fmla="val 10667"/>
            </a:avLst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3779520" y="2514600"/>
            <a:ext cx="1676400" cy="914400"/>
          </a:xfrm>
          <a:prstGeom prst="roundRect">
            <a:avLst>
              <a:gd name="adj" fmla="val 10667"/>
            </a:avLst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ounded Rectangle 29"/>
          <p:cNvSpPr/>
          <p:nvPr/>
        </p:nvSpPr>
        <p:spPr>
          <a:xfrm>
            <a:off x="3779520" y="5501640"/>
            <a:ext cx="1676400" cy="914400"/>
          </a:xfrm>
          <a:prstGeom prst="roundRect">
            <a:avLst>
              <a:gd name="adj" fmla="val 10667"/>
            </a:avLst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ounded Rectangle 30"/>
          <p:cNvSpPr/>
          <p:nvPr/>
        </p:nvSpPr>
        <p:spPr>
          <a:xfrm>
            <a:off x="5538470" y="5486400"/>
            <a:ext cx="1676400" cy="914400"/>
          </a:xfrm>
          <a:prstGeom prst="roundRect">
            <a:avLst>
              <a:gd name="adj" fmla="val 10667"/>
            </a:avLst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7294880" y="5486400"/>
            <a:ext cx="1676400" cy="914400"/>
          </a:xfrm>
          <a:prstGeom prst="roundRect">
            <a:avLst>
              <a:gd name="adj" fmla="val 10667"/>
            </a:avLst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ounded Rectangle 33"/>
          <p:cNvSpPr/>
          <p:nvPr/>
        </p:nvSpPr>
        <p:spPr>
          <a:xfrm>
            <a:off x="1996440" y="4480560"/>
            <a:ext cx="1676400" cy="914400"/>
          </a:xfrm>
          <a:prstGeom prst="roundRect">
            <a:avLst>
              <a:gd name="adj" fmla="val 10667"/>
            </a:avLst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3779520" y="4480560"/>
            <a:ext cx="1676400" cy="914400"/>
          </a:xfrm>
          <a:prstGeom prst="roundRect">
            <a:avLst>
              <a:gd name="adj" fmla="val 10667"/>
            </a:avLst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ounded Rectangle 35"/>
          <p:cNvSpPr/>
          <p:nvPr/>
        </p:nvSpPr>
        <p:spPr>
          <a:xfrm>
            <a:off x="5544820" y="4480560"/>
            <a:ext cx="1676400" cy="914400"/>
          </a:xfrm>
          <a:prstGeom prst="roundRect">
            <a:avLst>
              <a:gd name="adj" fmla="val 10667"/>
            </a:avLst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ounded Rectangle 36"/>
          <p:cNvSpPr/>
          <p:nvPr/>
        </p:nvSpPr>
        <p:spPr>
          <a:xfrm>
            <a:off x="7297420" y="4480560"/>
            <a:ext cx="1676400" cy="914400"/>
          </a:xfrm>
          <a:prstGeom prst="roundRect">
            <a:avLst>
              <a:gd name="adj" fmla="val 10667"/>
            </a:avLst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Rounded Rectangle 39"/>
          <p:cNvSpPr/>
          <p:nvPr/>
        </p:nvSpPr>
        <p:spPr>
          <a:xfrm>
            <a:off x="1996440" y="5501640"/>
            <a:ext cx="1676400" cy="914400"/>
          </a:xfrm>
          <a:prstGeom prst="roundRect">
            <a:avLst>
              <a:gd name="adj" fmla="val 10667"/>
            </a:avLst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3" name="Group 42"/>
          <p:cNvGrpSpPr/>
          <p:nvPr/>
        </p:nvGrpSpPr>
        <p:grpSpPr>
          <a:xfrm>
            <a:off x="228600" y="1524000"/>
            <a:ext cx="1676400" cy="925393"/>
            <a:chOff x="228600" y="1524000"/>
            <a:chExt cx="1676400" cy="925393"/>
          </a:xfrm>
        </p:grpSpPr>
        <p:sp>
          <p:nvSpPr>
            <p:cNvPr id="27" name="Rounded Rectangle 26">
              <a:hlinkClick r:id="rId3" action="ppaction://hlinksldjump"/>
            </p:cNvPr>
            <p:cNvSpPr/>
            <p:nvPr/>
          </p:nvSpPr>
          <p:spPr>
            <a:xfrm>
              <a:off x="228600" y="1524000"/>
              <a:ext cx="1676400" cy="914400"/>
            </a:xfrm>
            <a:prstGeom prst="roundRect">
              <a:avLst>
                <a:gd name="adj" fmla="val 0"/>
              </a:avLst>
            </a:prstGeom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17400" y="1526063"/>
              <a:ext cx="1237839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1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solidFill>
                    <a:srgbClr val="FF0000"/>
                  </a:solidFill>
                  <a:effectLst>
                    <a:outerShdw blurRad="50800" algn="tl" rotWithShape="0">
                      <a:srgbClr val="000000"/>
                    </a:outerShdw>
                  </a:effectLst>
                  <a:hlinkClick r:id="rId4" action="ppaction://hlinksldjump"/>
                </a:rPr>
                <a:t>100</a:t>
              </a:r>
              <a:endParaRPr lang="en-U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5560060" y="1524000"/>
            <a:ext cx="1676400" cy="960120"/>
            <a:chOff x="5560060" y="1524000"/>
            <a:chExt cx="1676400" cy="960120"/>
          </a:xfrm>
        </p:grpSpPr>
        <p:sp>
          <p:nvSpPr>
            <p:cNvPr id="25" name="Rounded Rectangle 24"/>
            <p:cNvSpPr/>
            <p:nvPr/>
          </p:nvSpPr>
          <p:spPr>
            <a:xfrm>
              <a:off x="5560060" y="1524000"/>
              <a:ext cx="1676400" cy="914400"/>
            </a:xfrm>
            <a:prstGeom prst="roundRect">
              <a:avLst>
                <a:gd name="adj" fmla="val 10667"/>
              </a:avLst>
            </a:prstGeom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5779340" y="1560790"/>
              <a:ext cx="1237839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1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hlinkClick r:id="rId5" action="ppaction://hlinksldjump"/>
                </a:rPr>
                <a:t>100</a:t>
              </a:r>
              <a:endParaRPr lang="en-U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3779520" y="1524000"/>
            <a:ext cx="1676400" cy="960120"/>
            <a:chOff x="3779520" y="1524000"/>
            <a:chExt cx="1676400" cy="960120"/>
          </a:xfrm>
        </p:grpSpPr>
        <p:sp>
          <p:nvSpPr>
            <p:cNvPr id="24" name="Rounded Rectangle 23"/>
            <p:cNvSpPr/>
            <p:nvPr/>
          </p:nvSpPr>
          <p:spPr>
            <a:xfrm>
              <a:off x="3779520" y="1524000"/>
              <a:ext cx="1676400" cy="914400"/>
            </a:xfrm>
            <a:prstGeom prst="roundRect">
              <a:avLst>
                <a:gd name="adj" fmla="val 10667"/>
              </a:avLst>
            </a:prstGeom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3998800" y="1560790"/>
              <a:ext cx="1237839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1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hlinkClick r:id="rId6" action="ppaction://hlinksldjump"/>
                </a:rPr>
                <a:t>100</a:t>
              </a:r>
              <a:endParaRPr lang="en-U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1996440" y="1524000"/>
            <a:ext cx="1676400" cy="975360"/>
            <a:chOff x="1996440" y="1524000"/>
            <a:chExt cx="1676400" cy="975360"/>
          </a:xfrm>
        </p:grpSpPr>
        <p:sp>
          <p:nvSpPr>
            <p:cNvPr id="23" name="Rounded Rectangle 22"/>
            <p:cNvSpPr/>
            <p:nvPr/>
          </p:nvSpPr>
          <p:spPr>
            <a:xfrm>
              <a:off x="1996440" y="1524000"/>
              <a:ext cx="1676400" cy="914400"/>
            </a:xfrm>
            <a:prstGeom prst="roundRect">
              <a:avLst>
                <a:gd name="adj" fmla="val 10667"/>
              </a:avLst>
            </a:prstGeom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2173399" y="1576030"/>
              <a:ext cx="1237839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1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hlinkClick r:id="rId7" action="ppaction://hlinksldjump"/>
                </a:rPr>
                <a:t>100</a:t>
              </a:r>
              <a:endParaRPr lang="en-U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7294880" y="1515070"/>
            <a:ext cx="1676400" cy="923330"/>
            <a:chOff x="7294880" y="1515070"/>
            <a:chExt cx="1676400" cy="923330"/>
          </a:xfrm>
        </p:grpSpPr>
        <p:sp>
          <p:nvSpPr>
            <p:cNvPr id="16" name="Rounded Rectangle 15"/>
            <p:cNvSpPr/>
            <p:nvPr/>
          </p:nvSpPr>
          <p:spPr>
            <a:xfrm>
              <a:off x="7294880" y="1524000"/>
              <a:ext cx="1676400" cy="914400"/>
            </a:xfrm>
            <a:prstGeom prst="roundRect">
              <a:avLst>
                <a:gd name="adj" fmla="val 10667"/>
              </a:avLst>
            </a:prstGeom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7516700" y="1515070"/>
              <a:ext cx="1237839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1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hlinkClick r:id="rId8" action="ppaction://hlinksldjump"/>
                </a:rPr>
                <a:t>100</a:t>
              </a:r>
              <a:endParaRPr lang="en-U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228600" y="2514600"/>
            <a:ext cx="1676400" cy="944880"/>
            <a:chOff x="228600" y="2514600"/>
            <a:chExt cx="1676400" cy="944880"/>
          </a:xfrm>
        </p:grpSpPr>
        <p:sp>
          <p:nvSpPr>
            <p:cNvPr id="22" name="Rounded Rectangle 21">
              <a:hlinkClick r:id="rId4" action="ppaction://hlinksldjump"/>
            </p:cNvPr>
            <p:cNvSpPr/>
            <p:nvPr/>
          </p:nvSpPr>
          <p:spPr>
            <a:xfrm>
              <a:off x="228600" y="2514600"/>
              <a:ext cx="1676400" cy="914400"/>
            </a:xfrm>
            <a:prstGeom prst="roundRect">
              <a:avLst>
                <a:gd name="adj" fmla="val 10667"/>
              </a:avLst>
            </a:prstGeom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47880" y="2536150"/>
              <a:ext cx="1237839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1" cap="none" spc="0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hlinkClick r:id="rId9" action="ppaction://hlinksldjump"/>
                </a:rPr>
                <a:t>200</a:t>
              </a:r>
              <a:endParaRPr lang="en-U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</p:grpSp>
      <p:sp>
        <p:nvSpPr>
          <p:cNvPr id="56" name="Rectangle 55"/>
          <p:cNvSpPr/>
          <p:nvPr/>
        </p:nvSpPr>
        <p:spPr>
          <a:xfrm>
            <a:off x="7514160" y="2536150"/>
            <a:ext cx="12378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10" action="ppaction://hlinksldjump"/>
              </a:rPr>
              <a:t>200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757750" y="2557700"/>
            <a:ext cx="12378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11" action="ppaction://hlinksldjump"/>
              </a:rPr>
              <a:t>200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3998800" y="2536150"/>
            <a:ext cx="12378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12" action="ppaction://hlinksldjump"/>
              </a:rPr>
              <a:t>200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2215720" y="2566630"/>
            <a:ext cx="12378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13" action="ppaction://hlinksldjump"/>
              </a:rPr>
              <a:t>200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pSp>
        <p:nvGrpSpPr>
          <p:cNvPr id="77" name="Group 76"/>
          <p:cNvGrpSpPr/>
          <p:nvPr/>
        </p:nvGrpSpPr>
        <p:grpSpPr>
          <a:xfrm>
            <a:off x="228600" y="3505200"/>
            <a:ext cx="1676400" cy="938570"/>
            <a:chOff x="228600" y="3505200"/>
            <a:chExt cx="1676400" cy="938570"/>
          </a:xfrm>
        </p:grpSpPr>
        <p:sp>
          <p:nvSpPr>
            <p:cNvPr id="32" name="Rounded Rectangle 31"/>
            <p:cNvSpPr/>
            <p:nvPr/>
          </p:nvSpPr>
          <p:spPr>
            <a:xfrm>
              <a:off x="228600" y="3505200"/>
              <a:ext cx="1676400" cy="914400"/>
            </a:xfrm>
            <a:prstGeom prst="roundRect">
              <a:avLst>
                <a:gd name="adj" fmla="val 10667"/>
              </a:avLst>
            </a:prstGeom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>
              <a:hlinkClick r:id="rId9" action="ppaction://hlinksldjump"/>
            </p:cNvPr>
            <p:cNvSpPr/>
            <p:nvPr/>
          </p:nvSpPr>
          <p:spPr>
            <a:xfrm>
              <a:off x="447880" y="3520440"/>
              <a:ext cx="1237839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1" cap="none" spc="0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hlinkClick r:id="rId14" action="ppaction://hlinksldjump"/>
                </a:rPr>
                <a:t>300</a:t>
              </a:r>
              <a:endParaRPr lang="en-U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</p:grpSp>
      <p:sp>
        <p:nvSpPr>
          <p:cNvPr id="61" name="Rectangle 60"/>
          <p:cNvSpPr/>
          <p:nvPr/>
        </p:nvSpPr>
        <p:spPr>
          <a:xfrm>
            <a:off x="7544640" y="3587710"/>
            <a:ext cx="12378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15" action="ppaction://hlinksldjump"/>
              </a:rPr>
              <a:t>300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5779340" y="3526750"/>
            <a:ext cx="12378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16" action="ppaction://hlinksldjump"/>
              </a:rPr>
              <a:t>300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998800" y="3520440"/>
            <a:ext cx="12378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17" action="ppaction://hlinksldjump"/>
              </a:rPr>
              <a:t>300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2215720" y="3502580"/>
            <a:ext cx="12378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18" action="ppaction://hlinksldjump"/>
              </a:rPr>
              <a:t>300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pSp>
        <p:nvGrpSpPr>
          <p:cNvPr id="76" name="Group 75"/>
          <p:cNvGrpSpPr/>
          <p:nvPr/>
        </p:nvGrpSpPr>
        <p:grpSpPr>
          <a:xfrm>
            <a:off x="228600" y="4480560"/>
            <a:ext cx="1676400" cy="953810"/>
            <a:chOff x="228600" y="4480560"/>
            <a:chExt cx="1676400" cy="953810"/>
          </a:xfrm>
        </p:grpSpPr>
        <p:sp>
          <p:nvSpPr>
            <p:cNvPr id="39" name="Rounded Rectangle 38"/>
            <p:cNvSpPr/>
            <p:nvPr/>
          </p:nvSpPr>
          <p:spPr>
            <a:xfrm>
              <a:off x="228600" y="4480560"/>
              <a:ext cx="1676400" cy="914400"/>
            </a:xfrm>
            <a:prstGeom prst="roundRect">
              <a:avLst>
                <a:gd name="adj" fmla="val 10667"/>
              </a:avLst>
            </a:prstGeom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417400" y="4511040"/>
              <a:ext cx="1237839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1" cap="none" spc="0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hlinkClick r:id="rId3" action="ppaction://hlinksldjump"/>
                </a:rPr>
                <a:t>400</a:t>
              </a:r>
              <a:endParaRPr lang="en-U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</p:grpSp>
      <p:sp>
        <p:nvSpPr>
          <p:cNvPr id="66" name="Rectangle 65"/>
          <p:cNvSpPr/>
          <p:nvPr/>
        </p:nvSpPr>
        <p:spPr>
          <a:xfrm>
            <a:off x="7514159" y="4511040"/>
            <a:ext cx="12378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19" action="ppaction://hlinksldjump"/>
              </a:rPr>
              <a:t>400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5788659" y="4511040"/>
            <a:ext cx="12378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0" action="ppaction://hlinksldjump"/>
              </a:rPr>
              <a:t>400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4023359" y="4526280"/>
            <a:ext cx="12378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1" action="ppaction://hlinksldjump"/>
              </a:rPr>
              <a:t>400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215719" y="4578310"/>
            <a:ext cx="12378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2" action="ppaction://hlinksldjump"/>
              </a:rPr>
              <a:t>400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pSp>
        <p:nvGrpSpPr>
          <p:cNvPr id="71" name="Group 70"/>
          <p:cNvGrpSpPr/>
          <p:nvPr/>
        </p:nvGrpSpPr>
        <p:grpSpPr>
          <a:xfrm>
            <a:off x="228600" y="5486400"/>
            <a:ext cx="1676400" cy="953810"/>
            <a:chOff x="228600" y="5486400"/>
            <a:chExt cx="1676400" cy="953810"/>
          </a:xfrm>
        </p:grpSpPr>
        <p:sp>
          <p:nvSpPr>
            <p:cNvPr id="38" name="Rounded Rectangle 37">
              <a:hlinkClick r:id="rId23" action="ppaction://hlinksldjump"/>
            </p:cNvPr>
            <p:cNvSpPr/>
            <p:nvPr/>
          </p:nvSpPr>
          <p:spPr>
            <a:xfrm>
              <a:off x="228600" y="5486400"/>
              <a:ext cx="1676400" cy="914400"/>
            </a:xfrm>
            <a:prstGeom prst="roundRect">
              <a:avLst>
                <a:gd name="adj" fmla="val 10667"/>
              </a:avLst>
            </a:prstGeom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47880" y="5516880"/>
              <a:ext cx="1237839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1" cap="none" spc="0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hlinkClick r:id="rId23" action="ppaction://hlinksldjump"/>
                </a:rPr>
                <a:t>500</a:t>
              </a:r>
              <a:endParaRPr lang="en-U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</p:grpSp>
      <p:sp>
        <p:nvSpPr>
          <p:cNvPr id="72" name="Rectangle 71"/>
          <p:cNvSpPr/>
          <p:nvPr/>
        </p:nvSpPr>
        <p:spPr>
          <a:xfrm>
            <a:off x="5803899" y="5516880"/>
            <a:ext cx="12378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4" action="ppaction://hlinksldjump"/>
              </a:rPr>
              <a:t>500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4023359" y="5516880"/>
            <a:ext cx="12378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5" action="ppaction://hlinksldjump"/>
              </a:rPr>
              <a:t>500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2215720" y="5547360"/>
            <a:ext cx="12378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6" action="ppaction://hlinksldjump"/>
              </a:rPr>
              <a:t>500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7544640" y="5532120"/>
            <a:ext cx="12378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7" action="ppaction://hlinksldjump"/>
              </a:rPr>
              <a:t>500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1899" y="452874"/>
            <a:ext cx="1548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View Points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81849" y="218124"/>
            <a:ext cx="1874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Population &amp;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Exponential growth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7943" y="218124"/>
            <a:ext cx="15995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Biological evolution/ Adaptations/natural selection/Terms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27284" y="314374"/>
            <a:ext cx="16020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Environmental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Issues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75120" y="477937"/>
            <a:ext cx="1268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Random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38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86459" y="2203555"/>
            <a:ext cx="57912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What does the term population growth mean? 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867400" y="5257800"/>
            <a:ext cx="2354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Answer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0405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43000" y="1981200"/>
            <a:ext cx="71628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How the number of individuals of a population increase or decrease within time.</a:t>
            </a:r>
            <a:endParaRPr lang="en-US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6553200" y="5361482"/>
            <a:ext cx="1904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Home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6605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1676400"/>
            <a:ext cx="7239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dirty="0"/>
          </a:p>
          <a:p>
            <a:pPr algn="ctr"/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What two levels come before population in the levels of ecological organization? </a:t>
            </a:r>
            <a:endParaRPr lang="en-US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67400" y="5257800"/>
            <a:ext cx="2354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Answer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1880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0" y="2438400"/>
            <a:ext cx="57912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Organism and species </a:t>
            </a:r>
            <a:endParaRPr lang="en-US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53200" y="5361482"/>
            <a:ext cx="1904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Home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534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209800"/>
            <a:ext cx="6172200" cy="2590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What kind of adaptions are there?</a:t>
            </a:r>
          </a:p>
          <a:p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5867400" y="5257800"/>
            <a:ext cx="2354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Answer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5041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1"/>
            <a:ext cx="8229600" cy="1752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Structural, Physiological and Behavioral</a:t>
            </a:r>
            <a:endParaRPr lang="en-US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553200" y="5361482"/>
            <a:ext cx="1904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Home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3686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90800" y="2514600"/>
            <a:ext cx="44050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What is biological evolution? </a:t>
            </a:r>
            <a:endParaRPr lang="en-US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67400" y="5257800"/>
            <a:ext cx="2354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Answer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5992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1143000"/>
            <a:ext cx="8534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Change in inherited characteristics of a population from the generation to successive generation.</a:t>
            </a:r>
          </a:p>
          <a:p>
            <a:pPr algn="ctr"/>
            <a:endParaRPr lang="en-US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ctr"/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Touted as the driving force of adaptation to environmental change.</a:t>
            </a:r>
            <a:endParaRPr lang="en-US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553200" y="5361482"/>
            <a:ext cx="1904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Home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3107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2133600"/>
            <a:ext cx="63246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What are genes and gene pools?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867400" y="5257800"/>
            <a:ext cx="2354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Answer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383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064" y="381000"/>
            <a:ext cx="914415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u="sng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ctr"/>
            <a:r>
              <a:rPr lang="en-US" sz="3600" b="1" u="sng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Genes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Segments of DNA found in chromosomes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Impart certain inheritable traits in organisms</a:t>
            </a:r>
          </a:p>
          <a:p>
            <a:pPr algn="ctr"/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422490"/>
            <a:ext cx="754348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Gene pool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Sum of all genes possessed by the individuals of a population  </a:t>
            </a:r>
            <a:endParaRPr lang="en-US" sz="3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6553200" y="5361482"/>
            <a:ext cx="1904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Home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5853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182880"/>
            <a:ext cx="1676400" cy="914400"/>
          </a:xfrm>
          <a:prstGeom prst="roundRect">
            <a:avLst>
              <a:gd name="adj" fmla="val 10667"/>
            </a:avLst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Ecological Organization</a:t>
            </a:r>
            <a:endParaRPr lang="en-US" dirty="0"/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8470" y="182880"/>
            <a:ext cx="1689100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1996440" y="195580"/>
            <a:ext cx="1676400" cy="914400"/>
          </a:xfrm>
          <a:prstGeom prst="roundRect">
            <a:avLst>
              <a:gd name="adj" fmla="val 10667"/>
            </a:avLst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Organization of Life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3779520" y="195580"/>
            <a:ext cx="1676400" cy="914400"/>
          </a:xfrm>
          <a:prstGeom prst="roundRect">
            <a:avLst>
              <a:gd name="adj" fmla="val 10667"/>
            </a:avLst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7294880" y="180340"/>
            <a:ext cx="1676400" cy="914400"/>
          </a:xfrm>
          <a:prstGeom prst="roundRect">
            <a:avLst>
              <a:gd name="adj" fmla="val 10667"/>
            </a:avLst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7294880" y="1524000"/>
            <a:ext cx="1676400" cy="914400"/>
          </a:xfrm>
          <a:prstGeom prst="roundRect">
            <a:avLst>
              <a:gd name="adj" fmla="val 10667"/>
            </a:avLst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1996440" y="3520440"/>
            <a:ext cx="1676400" cy="914400"/>
          </a:xfrm>
          <a:prstGeom prst="roundRect">
            <a:avLst>
              <a:gd name="adj" fmla="val 10667"/>
            </a:avLst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3779520" y="3505200"/>
            <a:ext cx="1676400" cy="914400"/>
          </a:xfrm>
          <a:prstGeom prst="roundRect">
            <a:avLst>
              <a:gd name="adj" fmla="val 10667"/>
            </a:avLst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5538470" y="3489960"/>
            <a:ext cx="1676400" cy="914400"/>
          </a:xfrm>
          <a:prstGeom prst="roundRect">
            <a:avLst>
              <a:gd name="adj" fmla="val 10667"/>
            </a:avLst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7297420" y="3505200"/>
            <a:ext cx="1676400" cy="914400"/>
          </a:xfrm>
          <a:prstGeom prst="roundRect">
            <a:avLst>
              <a:gd name="adj" fmla="val 10667"/>
            </a:avLst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7294880" y="2499360"/>
            <a:ext cx="1676400" cy="914400"/>
          </a:xfrm>
          <a:prstGeom prst="roundRect">
            <a:avLst>
              <a:gd name="adj" fmla="val 10667"/>
            </a:avLst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228600" y="2514600"/>
            <a:ext cx="1676400" cy="914400"/>
          </a:xfrm>
          <a:prstGeom prst="roundRect">
            <a:avLst>
              <a:gd name="adj" fmla="val 10667"/>
            </a:avLst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1996440" y="1524000"/>
            <a:ext cx="1676400" cy="914400"/>
          </a:xfrm>
          <a:prstGeom prst="roundRect">
            <a:avLst>
              <a:gd name="adj" fmla="val 10667"/>
            </a:avLst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3779520" y="1524000"/>
            <a:ext cx="1676400" cy="914400"/>
          </a:xfrm>
          <a:prstGeom prst="roundRect">
            <a:avLst>
              <a:gd name="adj" fmla="val 10667"/>
            </a:avLst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5560060" y="1524000"/>
            <a:ext cx="1676400" cy="914400"/>
          </a:xfrm>
          <a:prstGeom prst="roundRect">
            <a:avLst>
              <a:gd name="adj" fmla="val 10667"/>
            </a:avLst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1996440" y="2514600"/>
            <a:ext cx="1676400" cy="914400"/>
          </a:xfrm>
          <a:prstGeom prst="roundRect">
            <a:avLst>
              <a:gd name="adj" fmla="val 10667"/>
            </a:avLst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5560060" y="2499360"/>
            <a:ext cx="1676400" cy="914400"/>
          </a:xfrm>
          <a:prstGeom prst="roundRect">
            <a:avLst>
              <a:gd name="adj" fmla="val 10667"/>
            </a:avLst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3779520" y="2514600"/>
            <a:ext cx="1676400" cy="914400"/>
          </a:xfrm>
          <a:prstGeom prst="roundRect">
            <a:avLst>
              <a:gd name="adj" fmla="val 10667"/>
            </a:avLst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3779520" y="5501640"/>
            <a:ext cx="1676400" cy="914400"/>
          </a:xfrm>
          <a:prstGeom prst="roundRect">
            <a:avLst>
              <a:gd name="adj" fmla="val 10667"/>
            </a:avLst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ounded Rectangle 23"/>
          <p:cNvSpPr/>
          <p:nvPr/>
        </p:nvSpPr>
        <p:spPr>
          <a:xfrm>
            <a:off x="5538470" y="5486400"/>
            <a:ext cx="1676400" cy="914400"/>
          </a:xfrm>
          <a:prstGeom prst="roundRect">
            <a:avLst>
              <a:gd name="adj" fmla="val 10667"/>
            </a:avLst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ounded Rectangle 24"/>
          <p:cNvSpPr/>
          <p:nvPr/>
        </p:nvSpPr>
        <p:spPr>
          <a:xfrm>
            <a:off x="228600" y="3505200"/>
            <a:ext cx="1676400" cy="914400"/>
          </a:xfrm>
          <a:prstGeom prst="roundRect">
            <a:avLst>
              <a:gd name="adj" fmla="val 10667"/>
            </a:avLst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ounded Rectangle 25"/>
          <p:cNvSpPr/>
          <p:nvPr/>
        </p:nvSpPr>
        <p:spPr>
          <a:xfrm>
            <a:off x="7294880" y="5486400"/>
            <a:ext cx="1676400" cy="914400"/>
          </a:xfrm>
          <a:prstGeom prst="roundRect">
            <a:avLst>
              <a:gd name="adj" fmla="val 10667"/>
            </a:avLst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1996440" y="4480560"/>
            <a:ext cx="1676400" cy="914400"/>
          </a:xfrm>
          <a:prstGeom prst="roundRect">
            <a:avLst>
              <a:gd name="adj" fmla="val 10667"/>
            </a:avLst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3779520" y="4480560"/>
            <a:ext cx="1676400" cy="914400"/>
          </a:xfrm>
          <a:prstGeom prst="roundRect">
            <a:avLst>
              <a:gd name="adj" fmla="val 10667"/>
            </a:avLst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5544820" y="4480560"/>
            <a:ext cx="1676400" cy="914400"/>
          </a:xfrm>
          <a:prstGeom prst="roundRect">
            <a:avLst>
              <a:gd name="adj" fmla="val 10667"/>
            </a:avLst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ounded Rectangle 29"/>
          <p:cNvSpPr/>
          <p:nvPr/>
        </p:nvSpPr>
        <p:spPr>
          <a:xfrm>
            <a:off x="7297420" y="4480560"/>
            <a:ext cx="1676400" cy="914400"/>
          </a:xfrm>
          <a:prstGeom prst="roundRect">
            <a:avLst>
              <a:gd name="adj" fmla="val 10667"/>
            </a:avLst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ounded Rectangle 30"/>
          <p:cNvSpPr/>
          <p:nvPr/>
        </p:nvSpPr>
        <p:spPr>
          <a:xfrm>
            <a:off x="228600" y="5486400"/>
            <a:ext cx="1676400" cy="914400"/>
          </a:xfrm>
          <a:prstGeom prst="roundRect">
            <a:avLst>
              <a:gd name="adj" fmla="val 10667"/>
            </a:avLst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ounded Rectangle 31"/>
          <p:cNvSpPr/>
          <p:nvPr/>
        </p:nvSpPr>
        <p:spPr>
          <a:xfrm>
            <a:off x="228600" y="4480560"/>
            <a:ext cx="1676400" cy="914400"/>
          </a:xfrm>
          <a:prstGeom prst="roundRect">
            <a:avLst>
              <a:gd name="adj" fmla="val 10667"/>
            </a:avLst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1996440" y="5501640"/>
            <a:ext cx="1676400" cy="914400"/>
          </a:xfrm>
          <a:prstGeom prst="roundRect">
            <a:avLst>
              <a:gd name="adj" fmla="val 10667"/>
            </a:avLst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228600" y="1524000"/>
            <a:ext cx="1676400" cy="960120"/>
            <a:chOff x="228600" y="1524000"/>
            <a:chExt cx="1676400" cy="960120"/>
          </a:xfrm>
        </p:grpSpPr>
        <p:sp>
          <p:nvSpPr>
            <p:cNvPr id="20" name="Rounded Rectangle 19">
              <a:hlinkClick r:id="rId3" action="ppaction://hlinksldjump"/>
            </p:cNvPr>
            <p:cNvSpPr/>
            <p:nvPr/>
          </p:nvSpPr>
          <p:spPr>
            <a:xfrm>
              <a:off x="228600" y="1524000"/>
              <a:ext cx="1676400" cy="914400"/>
            </a:xfrm>
            <a:prstGeom prst="roundRect">
              <a:avLst>
                <a:gd name="adj" fmla="val 10667"/>
              </a:avLst>
            </a:prstGeom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485356" y="1560790"/>
              <a:ext cx="1237839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1" cap="none" spc="0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hlinkClick r:id="rId3" action="ppaction://hlinksldjump"/>
                </a:rPr>
                <a:t>200</a:t>
              </a:r>
              <a:endParaRPr lang="en-U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</p:grpSp>
      <p:sp>
        <p:nvSpPr>
          <p:cNvPr id="35" name="Rectangle 34"/>
          <p:cNvSpPr/>
          <p:nvPr/>
        </p:nvSpPr>
        <p:spPr>
          <a:xfrm>
            <a:off x="7516700" y="1541085"/>
            <a:ext cx="12378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4" action="ppaction://hlinksldjump"/>
              </a:rPr>
              <a:t>200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998800" y="1560790"/>
            <a:ext cx="12378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5" action="ppaction://hlinksldjump"/>
              </a:rPr>
              <a:t>200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779340" y="1580495"/>
            <a:ext cx="12378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6" action="ppaction://hlinksldjump"/>
              </a:rPr>
              <a:t>200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228439" y="1515070"/>
            <a:ext cx="12378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7" action="ppaction://hlinksldjump"/>
              </a:rPr>
              <a:t>200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47881" y="2566630"/>
            <a:ext cx="12378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8" action="ppaction://hlinksldjump"/>
              </a:rPr>
              <a:t>400</a:t>
            </a:r>
            <a:endParaRPr lang="en-US" sz="54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47881" y="3550920"/>
            <a:ext cx="12378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9" action="ppaction://hlinksldjump"/>
              </a:rPr>
              <a:t>600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47880" y="4476095"/>
            <a:ext cx="12378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10" action="ppaction://hlinksldjump"/>
              </a:rPr>
              <a:t>800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72351" y="5497175"/>
            <a:ext cx="15888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11" action="ppaction://hlinksldjump"/>
              </a:rPr>
              <a:t>1000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514161" y="2505670"/>
            <a:ext cx="12378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12" action="ppaction://hlinksldjump"/>
              </a:rPr>
              <a:t>400</a:t>
            </a:r>
            <a:endParaRPr lang="en-US" sz="54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779341" y="2551390"/>
            <a:ext cx="12378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13" action="ppaction://hlinksldjump"/>
              </a:rPr>
              <a:t>400</a:t>
            </a:r>
            <a:endParaRPr lang="en-US" sz="54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998800" y="2566630"/>
            <a:ext cx="12378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14" action="ppaction://hlinksldjump"/>
              </a:rPr>
              <a:t>400</a:t>
            </a:r>
            <a:endParaRPr lang="en-US" sz="54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215721" y="2520910"/>
            <a:ext cx="12378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15" action="ppaction://hlinksldjump"/>
              </a:rPr>
              <a:t>400</a:t>
            </a:r>
            <a:endParaRPr lang="en-US" sz="54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514160" y="3557230"/>
            <a:ext cx="12378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16" action="ppaction://hlinksldjump"/>
              </a:rPr>
              <a:t>600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819140" y="3535680"/>
            <a:ext cx="12378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17" action="ppaction://hlinksldjump"/>
              </a:rPr>
              <a:t>600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3998800" y="3557230"/>
            <a:ext cx="12378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18" action="ppaction://hlinksldjump"/>
              </a:rPr>
              <a:t>600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237759" y="3535680"/>
            <a:ext cx="12378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19" action="ppaction://hlinksldjump"/>
              </a:rPr>
              <a:t>600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2215720" y="4480560"/>
            <a:ext cx="12378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0" action="ppaction://hlinksldjump"/>
              </a:rPr>
              <a:t>800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7531940" y="4480560"/>
            <a:ext cx="12378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1" action="ppaction://hlinksldjump"/>
              </a:rPr>
              <a:t>800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5819140" y="4476095"/>
            <a:ext cx="12378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2" action="ppaction://hlinksldjump"/>
              </a:rPr>
              <a:t>800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3998800" y="4480560"/>
            <a:ext cx="12378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3" action="ppaction://hlinksldjump"/>
              </a:rPr>
              <a:t>800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7384923" y="5516880"/>
            <a:ext cx="15888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4" action="ppaction://hlinksldjump"/>
              </a:rPr>
              <a:t>1000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5638673" y="5497175"/>
            <a:ext cx="15888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5" action="ppaction://hlinksldjump"/>
              </a:rPr>
              <a:t>1000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3823271" y="5516880"/>
            <a:ext cx="15888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6" action="ppaction://hlinksldjump"/>
              </a:rPr>
              <a:t>1000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040191" y="5501640"/>
            <a:ext cx="15888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7" action="ppaction://hlinksldjump"/>
              </a:rPr>
              <a:t>1000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89161" y="314374"/>
            <a:ext cx="14571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Species Interaction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560060" y="314374"/>
            <a:ext cx="14969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Ecological Pyramids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739015" y="434715"/>
            <a:ext cx="748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Misc.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28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17526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What is natural selection?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867400" y="5257800"/>
            <a:ext cx="2354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Answer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8515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7696200" cy="16764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43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Process by which the best adapted organisms survive and reproduce in a given environment</a:t>
            </a:r>
          </a:p>
          <a:p>
            <a:pPr marL="0" indent="0" algn="ctr">
              <a:buNone/>
            </a:pPr>
            <a:endParaRPr lang="en-US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553200" y="5361482"/>
            <a:ext cx="1904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Home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0358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62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What are two processes that lead to evolution?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867400" y="5257800"/>
            <a:ext cx="2354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Answer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6831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>
            <a:normAutofit/>
          </a:bodyPr>
          <a:lstStyle/>
          <a:p>
            <a:pPr marL="514350" indent="-514350" algn="ctr">
              <a:buFont typeface="+mj-lt"/>
              <a:buAutoNum type="arabicPeriod"/>
            </a:pPr>
            <a:r>
              <a:rPr lang="en-US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Genetic Variation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US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Changes in environmental conditions </a:t>
            </a:r>
          </a:p>
        </p:txBody>
      </p:sp>
      <p:sp>
        <p:nvSpPr>
          <p:cNvPr id="4" name="Rectangle 3"/>
          <p:cNvSpPr/>
          <p:nvPr/>
        </p:nvSpPr>
        <p:spPr>
          <a:xfrm>
            <a:off x="6553200" y="5361482"/>
            <a:ext cx="1904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Home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0402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81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What is cause by urban sprawl, forest destruction and agricultural practices?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867400" y="5257800"/>
            <a:ext cx="2354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Answer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2862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81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Habitat Destruction 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553200" y="5361482"/>
            <a:ext cx="1904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Home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4188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1"/>
            <a:ext cx="8229600" cy="20574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What is the highest level a population can be maintained called?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5867400" y="5257800"/>
            <a:ext cx="2354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Answer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119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81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Carrying capacity</a:t>
            </a:r>
            <a:endParaRPr lang="en-US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553200" y="5361482"/>
            <a:ext cx="1904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Home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5478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048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The process in which an increasing proportion of an entire population lives in cities is called what?</a:t>
            </a:r>
          </a:p>
          <a:p>
            <a:pPr marL="0" indent="0">
              <a:buNone/>
            </a:pPr>
            <a:endParaRPr lang="en-US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867400" y="5257800"/>
            <a:ext cx="2354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Answer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452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2438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Urbanization</a:t>
            </a:r>
            <a:endParaRPr lang="en-US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553200" y="5361482"/>
            <a:ext cx="1904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Home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62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05000" y="2153587"/>
            <a:ext cx="5638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What is it called when you’re human centered ? </a:t>
            </a:r>
            <a:endParaRPr lang="en-US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867400" y="5257800"/>
            <a:ext cx="2354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Answer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8065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1"/>
            <a:ext cx="8229600" cy="2667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</a:t>
            </a:r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hat is the act of cutting down trees called? </a:t>
            </a:r>
          </a:p>
        </p:txBody>
      </p:sp>
      <p:sp>
        <p:nvSpPr>
          <p:cNvPr id="4" name="Rectangle 3"/>
          <p:cNvSpPr/>
          <p:nvPr/>
        </p:nvSpPr>
        <p:spPr>
          <a:xfrm>
            <a:off x="5867400" y="5257800"/>
            <a:ext cx="2354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Answer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9722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438400"/>
            <a:ext cx="5410200" cy="144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Clear cutting</a:t>
            </a:r>
            <a:endParaRPr lang="en-US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553200" y="5361482"/>
            <a:ext cx="1904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Home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7516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24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What is it called when people are forced to leave their homes because of drought, flooding and the rise of sea-levels?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867400" y="5257800"/>
            <a:ext cx="2354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Answer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6035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09800"/>
            <a:ext cx="8229600" cy="22124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Environmental refugees</a:t>
            </a:r>
          </a:p>
        </p:txBody>
      </p:sp>
      <p:sp>
        <p:nvSpPr>
          <p:cNvPr id="4" name="Rectangle 3"/>
          <p:cNvSpPr/>
          <p:nvPr/>
        </p:nvSpPr>
        <p:spPr>
          <a:xfrm>
            <a:off x="6553200" y="5361482"/>
            <a:ext cx="1904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Home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4068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1676400" y="2057400"/>
            <a:ext cx="6019800" cy="191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What does the ecosystem services do for us?</a:t>
            </a:r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867400" y="5257800"/>
            <a:ext cx="2354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Answer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790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1394085"/>
            <a:ext cx="8001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ctr"/>
            <a:endParaRPr lang="en-US" sz="28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2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Provides us with clean water and air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2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Pollinate our crops and disperse seeds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2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Protects us from extreme weather and ultraviolet light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2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Control pests and disease carrying organisms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553200" y="5361482"/>
            <a:ext cx="1904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Home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1027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209800"/>
            <a:ext cx="6019800" cy="2438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What is another name for the “ S “ curve?</a:t>
            </a:r>
            <a:endParaRPr lang="en-US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867400" y="5257800"/>
            <a:ext cx="2354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Answer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6607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57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Logistic Growth </a:t>
            </a:r>
            <a:endParaRPr lang="en-US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553200" y="5361482"/>
            <a:ext cx="1904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Home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9782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229600" cy="1420318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The  process of assisting the restoration of an ecosystem is called…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867400" y="5257800"/>
            <a:ext cx="2354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Answer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9923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33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Ecological restoration</a:t>
            </a:r>
            <a:endParaRPr lang="en-US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553200" y="5361482"/>
            <a:ext cx="1904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Home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277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447800" y="2810101"/>
            <a:ext cx="4953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Anthropocentric</a:t>
            </a:r>
            <a:endParaRPr lang="en-US" sz="4400" dirty="0"/>
          </a:p>
        </p:txBody>
      </p:sp>
      <p:sp>
        <p:nvSpPr>
          <p:cNvPr id="2" name="Rectangle 1"/>
          <p:cNvSpPr/>
          <p:nvPr/>
        </p:nvSpPr>
        <p:spPr>
          <a:xfrm>
            <a:off x="6553200" y="5361482"/>
            <a:ext cx="1904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Home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1164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2362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What is an attitude of active care and concern for natural lands?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867400" y="5257800"/>
            <a:ext cx="2354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Answer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913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00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Stewardship</a:t>
            </a:r>
            <a:endParaRPr lang="en-US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553200" y="5361482"/>
            <a:ext cx="1904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Home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5916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895600"/>
            <a:ext cx="8229600" cy="13716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What kinds of census is there? </a:t>
            </a:r>
          </a:p>
          <a:p>
            <a:pPr marL="0" indent="0" algn="ctr">
              <a:buNone/>
            </a:pPr>
            <a:endParaRPr lang="en-US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867400" y="5257800"/>
            <a:ext cx="2354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Answer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781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67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True and Sample</a:t>
            </a:r>
            <a:endParaRPr lang="en-US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553200" y="5361482"/>
            <a:ext cx="1904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Home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0531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73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08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What is a biome?</a:t>
            </a:r>
            <a:endParaRPr lang="en-US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72200" y="5334000"/>
            <a:ext cx="2354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hlinkClick r:id="rId2" action="ppaction://hlinksldjump"/>
              </a:rPr>
              <a:t>Answer</a:t>
            </a:r>
            <a:endParaRPr lang="en-US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2230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09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A group of terrestrial communities that covers a large area</a:t>
            </a:r>
            <a:endParaRPr lang="en-US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397038" y="5334000"/>
            <a:ext cx="1904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hlinkClick r:id="rId2" action="ppaction://hlinksldjump"/>
              </a:rPr>
              <a:t>Home</a:t>
            </a:r>
            <a:endParaRPr lang="en-US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42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72200" y="5334000"/>
            <a:ext cx="2354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hlinkClick r:id="rId2" action="ppaction://hlinksldjump"/>
              </a:rPr>
              <a:t>Answer</a:t>
            </a:r>
            <a:endParaRPr lang="en-US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2286000"/>
            <a:ext cx="82461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Name the 5 types of biomes</a:t>
            </a:r>
            <a:endParaRPr 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6660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26670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- Aquatic</a:t>
            </a:r>
            <a:b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- Desert</a:t>
            </a:r>
            <a:b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- Forest</a:t>
            </a:r>
            <a:b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- Grasslands</a:t>
            </a:r>
            <a:b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- Tundra</a:t>
            </a:r>
            <a:endParaRPr lang="en-US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6397040" y="5334000"/>
            <a:ext cx="1904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hlinkClick r:id="rId2" action="ppaction://hlinksldjump"/>
              </a:rPr>
              <a:t>Home</a:t>
            </a:r>
            <a:endParaRPr lang="en-US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181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0"/>
            <a:ext cx="8229600" cy="1143000"/>
          </a:xfrm>
        </p:spPr>
        <p:txBody>
          <a:bodyPr/>
          <a:lstStyle/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What is an ecologist?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172200" y="5334000"/>
            <a:ext cx="2354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hlinkClick r:id="rId2" action="ppaction://hlinksldjump"/>
              </a:rPr>
              <a:t>Answer</a:t>
            </a:r>
            <a:endParaRPr lang="en-US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6823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2063645"/>
            <a:ext cx="61624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ctr"/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What is it called when</a:t>
            </a:r>
          </a:p>
          <a:p>
            <a:pPr algn="ctr"/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your life centered ? </a:t>
            </a:r>
            <a:endParaRPr lang="en-US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67400" y="5257800"/>
            <a:ext cx="2354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Answer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329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397038" y="5334000"/>
            <a:ext cx="1904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hlinkClick r:id="rId2" action="ppaction://hlinksldjump"/>
              </a:rPr>
              <a:t>Home</a:t>
            </a:r>
            <a:endParaRPr lang="en-US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1674673"/>
            <a:ext cx="753060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Someone who studies the interaction among organisms</a:t>
            </a:r>
            <a:endParaRPr lang="en-US" sz="40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7784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72200" y="5334000"/>
            <a:ext cx="2354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hlinkClick r:id="rId2" action="ppaction://hlinksldjump"/>
              </a:rPr>
              <a:t>Answer</a:t>
            </a:r>
            <a:endParaRPr lang="en-US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2070773"/>
            <a:ext cx="86106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Name the levels of organization in a multicellular organism</a:t>
            </a:r>
            <a:endParaRPr lang="en-US" sz="40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070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397038" y="5334000"/>
            <a:ext cx="1904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hlinkClick r:id="rId2" action="ppaction://hlinksldjump"/>
              </a:rPr>
              <a:t>Home</a:t>
            </a:r>
            <a:endParaRPr lang="en-US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44766" y="2967335"/>
            <a:ext cx="745447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lvl="1" algn="ctr"/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Cell, tissue, organ, organ system</a:t>
            </a:r>
          </a:p>
        </p:txBody>
      </p:sp>
    </p:spTree>
    <p:extLst>
      <p:ext uri="{BB962C8B-B14F-4D97-AF65-F5344CB8AC3E}">
        <p14:creationId xmlns:p14="http://schemas.microsoft.com/office/powerpoint/2010/main" val="277991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72200" y="5334000"/>
            <a:ext cx="2354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hlinkClick r:id="rId2" action="ppaction://hlinksldjump"/>
              </a:rPr>
              <a:t>Answer</a:t>
            </a:r>
            <a:endParaRPr lang="en-US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0" y="2057400"/>
            <a:ext cx="6024495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How many types of tissue are there?</a:t>
            </a:r>
            <a:endParaRPr lang="en-US" sz="40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7003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397038" y="5334000"/>
            <a:ext cx="1904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hlinkClick r:id="rId2" action="ppaction://hlinksldjump"/>
              </a:rPr>
              <a:t>Home</a:t>
            </a:r>
            <a:endParaRPr lang="en-US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93756" y="2209800"/>
            <a:ext cx="133934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Four</a:t>
            </a:r>
            <a:endParaRPr lang="en-US" sz="48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9202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" action="ppaction://hlinkshowjump?jump=nextslide"/>
          </p:cNvPr>
          <p:cNvSpPr/>
          <p:nvPr/>
        </p:nvSpPr>
        <p:spPr>
          <a:xfrm>
            <a:off x="6172200" y="5334000"/>
            <a:ext cx="2354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hlinkClick r:id="rId2" action="ppaction://hlinksldjump"/>
              </a:rPr>
              <a:t>Answer</a:t>
            </a:r>
            <a:endParaRPr lang="en-US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52442" y="2438400"/>
            <a:ext cx="43172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What is a cell?</a:t>
            </a:r>
            <a:endParaRPr 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6055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397038" y="5334000"/>
            <a:ext cx="1904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hlinkClick r:id="rId2" action="ppaction://hlinksldjump"/>
              </a:rPr>
              <a:t>Home</a:t>
            </a:r>
            <a:endParaRPr lang="en-US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0" y="2438400"/>
            <a:ext cx="6015237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The basic unit of all forms of life</a:t>
            </a:r>
            <a:endParaRPr lang="en-US" sz="4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0468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72200" y="5334000"/>
            <a:ext cx="2354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hlinkClick r:id="rId2" action="ppaction://hlinksldjump"/>
              </a:rPr>
              <a:t>Answer</a:t>
            </a:r>
            <a:endParaRPr lang="en-US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71169" y="2819400"/>
            <a:ext cx="53519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What is an organ?</a:t>
            </a:r>
            <a:endParaRPr 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545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397038" y="5334000"/>
            <a:ext cx="1904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hlinkClick r:id="rId2" action="ppaction://hlinksldjump"/>
              </a:rPr>
              <a:t>Home</a:t>
            </a:r>
            <a:endParaRPr lang="en-US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800" y="2057400"/>
            <a:ext cx="8519938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A group of different types of tissues that work together to perform a single function</a:t>
            </a:r>
            <a:endParaRPr lang="en-US" sz="48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0763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72200" y="5334000"/>
            <a:ext cx="2354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hlinkClick r:id="rId2" action="ppaction://hlinksldjump"/>
              </a:rPr>
              <a:t>Answer</a:t>
            </a:r>
            <a:endParaRPr lang="en-US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43000" y="1676400"/>
            <a:ext cx="65532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How many organ systems are in the human body?</a:t>
            </a:r>
            <a:endParaRPr 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70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38400" y="1981200"/>
            <a:ext cx="441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400" dirty="0" smtClean="0"/>
          </a:p>
          <a:p>
            <a:pPr algn="ctr"/>
            <a:r>
              <a:rPr lang="en-US" sz="4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Bio centric</a:t>
            </a:r>
            <a:endParaRPr lang="en-US" sz="4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53200" y="5334000"/>
            <a:ext cx="1904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Home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2133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397038" y="5334000"/>
            <a:ext cx="1904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hlinkClick r:id="rId2" action="ppaction://hlinksldjump"/>
              </a:rPr>
              <a:t>Home</a:t>
            </a:r>
            <a:endParaRPr lang="en-US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128610" y="2967335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11</a:t>
            </a:r>
            <a:endParaRPr 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7667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72200" y="5334000"/>
            <a:ext cx="2354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hlinkClick r:id="rId2" action="ppaction://hlinksldjump"/>
              </a:rPr>
              <a:t>Answer</a:t>
            </a:r>
            <a:endParaRPr lang="en-US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01451" y="2967335"/>
            <a:ext cx="61411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What is </a:t>
            </a:r>
            <a:r>
              <a:rPr 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mutualism?</a:t>
            </a:r>
            <a:endParaRPr 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0158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397038" y="5334000"/>
            <a:ext cx="1904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hlinkClick r:id="rId2" action="ppaction://hlinksldjump"/>
              </a:rPr>
              <a:t>Home</a:t>
            </a:r>
            <a:endParaRPr lang="en-US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1600" y="914400"/>
            <a:ext cx="6248400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A relationship where neither organism is harmed, they both provide benefits for the other.</a:t>
            </a:r>
            <a:endParaRPr lang="en-US" sz="48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0668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72200" y="5334000"/>
            <a:ext cx="2354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hlinkClick r:id="rId2" action="ppaction://hlinksldjump"/>
              </a:rPr>
              <a:t>Answer</a:t>
            </a:r>
            <a:endParaRPr lang="en-US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800" y="2133600"/>
            <a:ext cx="864271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Give an example of Parasitism</a:t>
            </a:r>
            <a:endParaRPr 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9452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397038" y="5334000"/>
            <a:ext cx="1904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hlinkClick r:id="rId2" action="ppaction://hlinksldjump"/>
              </a:rPr>
              <a:t>Home</a:t>
            </a:r>
            <a:endParaRPr lang="en-US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40410" y="2967335"/>
            <a:ext cx="62631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Tick, Tapeworm, etc..</a:t>
            </a:r>
            <a:endParaRPr 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051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72200" y="5334000"/>
            <a:ext cx="2354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hlinkClick r:id="" action="ppaction://hlinkshowjump?jump=nextslide"/>
              </a:rPr>
              <a:t>Answer</a:t>
            </a:r>
            <a:endParaRPr lang="en-US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81200" y="2362200"/>
            <a:ext cx="561837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Name the 5 different species interactions</a:t>
            </a:r>
            <a:endParaRPr lang="en-US" sz="48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3874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397038" y="5334000"/>
            <a:ext cx="1904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hlinkClick r:id="rId2" action="ppaction://hlinksldjump"/>
              </a:rPr>
              <a:t>Home</a:t>
            </a:r>
            <a:endParaRPr lang="en-US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02047" y="1295400"/>
            <a:ext cx="4484553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914400" indent="-914400">
              <a:buFont typeface="+mj-lt"/>
              <a:buAutoNum type="arabicPeriod"/>
            </a:pPr>
            <a:r>
              <a:rPr lang="en-US" sz="40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Predation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40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Parasitism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M</a:t>
            </a:r>
            <a:r>
              <a:rPr lang="en-US" sz="40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utualism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40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Commensalism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40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Symbiosis</a:t>
            </a:r>
            <a:endParaRPr lang="en-US" sz="40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8699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72200" y="5334000"/>
            <a:ext cx="2354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hlinkClick r:id="" action="ppaction://hlinkshowjump?jump=nextslide"/>
              </a:rPr>
              <a:t>Answer</a:t>
            </a:r>
            <a:endParaRPr lang="en-US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14600" y="860339"/>
            <a:ext cx="38251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True or False</a:t>
            </a:r>
          </a:p>
        </p:txBody>
      </p:sp>
      <p:sp>
        <p:nvSpPr>
          <p:cNvPr id="3" name="Rectangle 2"/>
          <p:cNvSpPr/>
          <p:nvPr/>
        </p:nvSpPr>
        <p:spPr>
          <a:xfrm>
            <a:off x="482184" y="2209800"/>
            <a:ext cx="8229600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Symbiosis is a relationship between two species where one organism benefits and the other is neither harmed nor helped.</a:t>
            </a:r>
            <a:endParaRPr lang="en-US" sz="4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0902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62965" y="2967335"/>
            <a:ext cx="16180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False</a:t>
            </a:r>
            <a:endParaRPr 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397038" y="5334000"/>
            <a:ext cx="1904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hlinkClick r:id="rId2" action="ppaction://hlinksldjump"/>
              </a:rPr>
              <a:t>Home</a:t>
            </a:r>
            <a:endParaRPr lang="en-US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4402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6800" y="1752600"/>
            <a:ext cx="7169024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The unique role of an organism within an ecosystem is called a _______. </a:t>
            </a:r>
            <a:endParaRPr 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72200" y="5552737"/>
            <a:ext cx="2354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hlinkClick r:id="rId2" action="ppaction://hlinksldjump"/>
              </a:rPr>
              <a:t>Answer</a:t>
            </a:r>
            <a:endParaRPr lang="en-US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4242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05328" y="2057400"/>
            <a:ext cx="7086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dirty="0" smtClean="0"/>
          </a:p>
          <a:p>
            <a:pPr algn="ctr"/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What is it called when you are ecosystem centered ? </a:t>
            </a:r>
            <a:endParaRPr lang="en-US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67400" y="5257800"/>
            <a:ext cx="2354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Answer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4195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0" y="2590800"/>
            <a:ext cx="6096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Niche</a:t>
            </a:r>
            <a:endParaRPr 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397038" y="5325070"/>
            <a:ext cx="1904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hlinkClick r:id="rId2" action="ppaction://hlinksldjump"/>
              </a:rPr>
              <a:t>Home</a:t>
            </a:r>
            <a:endParaRPr lang="en-US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1272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71600" y="1307706"/>
            <a:ext cx="6777533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How many types of ecological pyramids are there?</a:t>
            </a:r>
            <a:endParaRPr 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72200" y="5552737"/>
            <a:ext cx="2354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hlinkClick r:id="rId2" action="ppaction://hlinksldjump"/>
              </a:rPr>
              <a:t>Answer</a:t>
            </a:r>
            <a:endParaRPr lang="en-US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821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04138" y="2967335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3</a:t>
            </a:r>
            <a:endParaRPr 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397038" y="5334000"/>
            <a:ext cx="1904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hlinkClick r:id="rId2" action="ppaction://hlinksldjump"/>
              </a:rPr>
              <a:t>Home</a:t>
            </a:r>
            <a:endParaRPr lang="en-US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2595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47800" y="2090172"/>
            <a:ext cx="6169876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Which type of ecological pyramid </a:t>
            </a:r>
            <a:r>
              <a:rPr lang="en-US" sz="5400" b="1" i="1" u="sng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cannot</a:t>
            </a:r>
            <a:r>
              <a:rPr 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be flipped? </a:t>
            </a:r>
            <a:endParaRPr 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72200" y="5552737"/>
            <a:ext cx="2354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hlinkClick r:id="rId2" action="ppaction://hlinksldjump"/>
              </a:rPr>
              <a:t>Answer</a:t>
            </a:r>
            <a:endParaRPr lang="en-US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1398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2702" y="2967335"/>
            <a:ext cx="21385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Energy</a:t>
            </a:r>
            <a:endParaRPr 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397038" y="5334000"/>
            <a:ext cx="1904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hlinkClick r:id="rId2" action="ppaction://hlinksldjump"/>
              </a:rPr>
              <a:t>Home</a:t>
            </a:r>
            <a:endParaRPr lang="en-US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2687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1674673"/>
            <a:ext cx="8066935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What are the different ty</a:t>
            </a:r>
            <a:r>
              <a:rPr lang="en-US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pes of ecological pyramids called?</a:t>
            </a:r>
            <a:r>
              <a:rPr 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endParaRPr 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72200" y="5552737"/>
            <a:ext cx="2354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hlinkClick r:id="rId2" action="ppaction://hlinksldjump"/>
              </a:rPr>
              <a:t>Answer</a:t>
            </a:r>
            <a:endParaRPr lang="en-US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3629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67000" y="1600200"/>
            <a:ext cx="61722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914400" indent="-914400">
              <a:buFont typeface="+mj-lt"/>
              <a:buAutoNum type="arabicPeriod"/>
            </a:pPr>
            <a:r>
              <a:rPr 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Biomass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Energy 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Numbers</a:t>
            </a:r>
            <a:endParaRPr 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397038" y="5334000"/>
            <a:ext cx="1904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hlinkClick r:id="rId2" action="ppaction://hlinksldjump"/>
              </a:rPr>
              <a:t>Home</a:t>
            </a:r>
            <a:endParaRPr lang="en-US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0751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35505" y="1867763"/>
            <a:ext cx="75438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What is an ecological pyramid?</a:t>
            </a:r>
            <a:endParaRPr 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72200" y="5552737"/>
            <a:ext cx="2354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hlinkClick r:id="rId2" action="ppaction://hlinksldjump"/>
              </a:rPr>
              <a:t>Answer</a:t>
            </a:r>
            <a:endParaRPr lang="en-US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5183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0600" y="2209799"/>
            <a:ext cx="7599575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Graphical representations of the trophic structure in ecosystems</a:t>
            </a:r>
            <a:endParaRPr 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397038" y="5334000"/>
            <a:ext cx="1904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hlinkClick r:id="rId2" action="ppaction://hlinksldjump"/>
              </a:rPr>
              <a:t>Home</a:t>
            </a:r>
            <a:endParaRPr lang="en-US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1117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400925"/>
            <a:ext cx="754423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Define at least one type of pyramid</a:t>
            </a:r>
            <a:endParaRPr 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72200" y="5552737"/>
            <a:ext cx="2354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hlinkClick r:id="rId2" action="ppaction://hlinksldjump"/>
              </a:rPr>
              <a:t>Answer</a:t>
            </a:r>
            <a:endParaRPr lang="en-US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234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7400" y="1981200"/>
            <a:ext cx="5105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400" dirty="0" smtClean="0"/>
          </a:p>
          <a:p>
            <a:pPr algn="ctr"/>
            <a:r>
              <a:rPr lang="en-US" sz="4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Eco centric</a:t>
            </a:r>
            <a:endParaRPr lang="en-US" sz="4400" dirty="0"/>
          </a:p>
        </p:txBody>
      </p:sp>
      <p:sp>
        <p:nvSpPr>
          <p:cNvPr id="6" name="Rectangle 5"/>
          <p:cNvSpPr/>
          <p:nvPr/>
        </p:nvSpPr>
        <p:spPr>
          <a:xfrm>
            <a:off x="6553200" y="5361482"/>
            <a:ext cx="1904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Home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6938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228600"/>
            <a:ext cx="6629400" cy="569386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800" b="1" u="sng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Pyramid of Biomass</a:t>
            </a:r>
          </a:p>
          <a:p>
            <a:r>
              <a:rPr lang="en-US" sz="2800" b="1" cap="none" spc="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en-US" sz="28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 The graphic representation of the relationship between the amounts of biomass at different trophic levels.</a:t>
            </a:r>
          </a:p>
          <a:p>
            <a:endParaRPr lang="en-US" sz="28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en-US" sz="2800" b="1" u="sng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Pyramid of Numbers</a:t>
            </a:r>
          </a:p>
          <a:p>
            <a:r>
              <a:rPr lang="en-US" sz="2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en-US" sz="2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 The graphic representation of the number of individuals at a various trophic levels.</a:t>
            </a:r>
          </a:p>
          <a:p>
            <a:endParaRPr lang="en-US" sz="28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en-US" sz="2800" b="1" u="sng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Pyramid of Numbers</a:t>
            </a:r>
          </a:p>
          <a:p>
            <a:r>
              <a:rPr lang="en-US" sz="2800" b="1" cap="none" spc="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en-US" sz="28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 A graphic representation that shows the amount of energy that is available at each tropic levels.</a:t>
            </a:r>
            <a:endParaRPr lang="en-US" sz="28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397038" y="5334000"/>
            <a:ext cx="1904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hlinkClick r:id="rId2" action="ppaction://hlinksldjump"/>
              </a:rPr>
              <a:t>Home</a:t>
            </a:r>
            <a:endParaRPr lang="en-US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236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0" y="2438400"/>
            <a:ext cx="688290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What is another name for the water cycle?</a:t>
            </a:r>
            <a:endParaRPr 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72200" y="5552737"/>
            <a:ext cx="2354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hlinkClick r:id="rId2" action="ppaction://hlinksldjump"/>
              </a:rPr>
              <a:t>Answer</a:t>
            </a:r>
            <a:endParaRPr lang="en-US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778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56600" y="2505670"/>
            <a:ext cx="48308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Hydrologic cycle</a:t>
            </a:r>
            <a:endParaRPr 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397038" y="5334000"/>
            <a:ext cx="1904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hlinkClick r:id="rId2" action="ppaction://hlinksldjump"/>
              </a:rPr>
              <a:t>Home</a:t>
            </a:r>
            <a:endParaRPr lang="en-US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110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52600" y="2077892"/>
            <a:ext cx="650691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List 4 environmental problems</a:t>
            </a:r>
            <a:endParaRPr 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72200" y="5552737"/>
            <a:ext cx="2354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hlinkClick r:id="" action="ppaction://hlinkshowjump?jump=nextslide"/>
              </a:rPr>
              <a:t>Answer</a:t>
            </a:r>
            <a:endParaRPr lang="en-US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333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397038" y="5334000"/>
            <a:ext cx="1904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hlinkClick r:id="rId2" action="ppaction://hlinksldjump"/>
              </a:rPr>
              <a:t>Home</a:t>
            </a:r>
            <a:endParaRPr lang="en-US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38619" y="457200"/>
            <a:ext cx="4084323" cy="618630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914400" indent="-914400">
              <a:buFont typeface="+mj-lt"/>
              <a:buAutoNum type="arabicPeriod"/>
            </a:pPr>
            <a:r>
              <a:rPr lang="en-US" sz="36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Clear cutting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Aquaculture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Recycling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36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Pesticides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Fracking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36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Poaching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Climate Change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Pollution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36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Oil Spills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Pollution</a:t>
            </a:r>
            <a:endParaRPr lang="en-US" sz="3600" b="1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marL="914400" indent="-914400" algn="ctr">
              <a:buFont typeface="+mj-lt"/>
              <a:buAutoNum type="arabicPeriod"/>
            </a:pPr>
            <a:endParaRPr lang="en-US" sz="36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0405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000" y="2514600"/>
            <a:ext cx="741168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What is the equation for photosynthesis?</a:t>
            </a:r>
            <a:endParaRPr 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72200" y="5552737"/>
            <a:ext cx="2354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hlinkClick r:id="" action="ppaction://hlinkshowjump?jump=nextslide"/>
              </a:rPr>
              <a:t>Answer</a:t>
            </a:r>
            <a:endParaRPr lang="en-US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6872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193885"/>
            <a:ext cx="94000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6CO2 + 6H20 </a:t>
            </a:r>
            <a:r>
              <a:rPr lang="en-US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-&gt; C6H12O6 + 6O2</a:t>
            </a:r>
            <a:r>
              <a:rPr 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endParaRPr 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397038" y="5334000"/>
            <a:ext cx="1904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hlinkClick r:id="rId2" action="ppaction://hlinksldjump"/>
              </a:rPr>
              <a:t>Home</a:t>
            </a:r>
            <a:endParaRPr lang="en-US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2910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511539" y="5715000"/>
            <a:ext cx="2354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hlinkClick r:id="rId2" action="ppaction://hlinksldjump"/>
              </a:rPr>
              <a:t>Answer</a:t>
            </a:r>
            <a:endParaRPr 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9200" y="2497793"/>
            <a:ext cx="71399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What is commensalism?</a:t>
            </a:r>
            <a:endParaRPr 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0362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6800" y="2024418"/>
            <a:ext cx="7135196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A relationship in which one species benefits and the other species is neither harmed nor helped</a:t>
            </a:r>
            <a:endParaRPr lang="en-US" sz="4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934200" y="5688767"/>
            <a:ext cx="1904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hlinkClick r:id="rId2" action="ppaction://hlinksldjump"/>
              </a:rPr>
              <a:t>Home</a:t>
            </a:r>
            <a:endParaRPr 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244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43000" y="2438400"/>
            <a:ext cx="71924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Give an example of commensalism</a:t>
            </a:r>
            <a:endParaRPr 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96242" y="5638800"/>
            <a:ext cx="2354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hlinkClick r:id="rId2" action="ppaction://hlinksldjump"/>
              </a:rPr>
              <a:t>Answer</a:t>
            </a:r>
            <a:endParaRPr 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3701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470</TotalTime>
  <Words>1003</Words>
  <Application>Microsoft Office PowerPoint</Application>
  <PresentationFormat>On-screen Show (4:3)</PresentationFormat>
  <Paragraphs>321</Paragraphs>
  <Slides>104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104</vt:i4>
      </vt:variant>
    </vt:vector>
  </HeadingPairs>
  <TitlesOfParts>
    <vt:vector size="105" baseType="lpstr">
      <vt:lpstr>Office Theme</vt:lpstr>
      <vt:lpstr>Jeopardy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is a biome?</vt:lpstr>
      <vt:lpstr>PowerPoint Presentation</vt:lpstr>
      <vt:lpstr>PowerPoint Presentation</vt:lpstr>
      <vt:lpstr>- Aquatic - Desert - Forest - Grasslands - Tundra</vt:lpstr>
      <vt:lpstr>What is an ecologist?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NBDOE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Jeopardy</dc:title>
  <dc:creator>Student</dc:creator>
  <cp:lastModifiedBy>Hallihan, Ashley (ASD-N)</cp:lastModifiedBy>
  <cp:revision>100</cp:revision>
  <dcterms:created xsi:type="dcterms:W3CDTF">2014-11-07T18:08:36Z</dcterms:created>
  <dcterms:modified xsi:type="dcterms:W3CDTF">2015-01-16T19:38:43Z</dcterms:modified>
</cp:coreProperties>
</file>