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6"/>
  </p:notesMasterIdLst>
  <p:sldIdLst>
    <p:sldId id="256" r:id="rId2"/>
    <p:sldId id="257" r:id="rId3"/>
    <p:sldId id="258" r:id="rId4"/>
    <p:sldId id="259" r:id="rId5"/>
    <p:sldId id="321" r:id="rId6"/>
    <p:sldId id="260" r:id="rId7"/>
    <p:sldId id="297" r:id="rId8"/>
    <p:sldId id="261" r:id="rId9"/>
    <p:sldId id="298" r:id="rId10"/>
    <p:sldId id="262" r:id="rId11"/>
    <p:sldId id="299" r:id="rId12"/>
    <p:sldId id="263" r:id="rId13"/>
    <p:sldId id="300" r:id="rId14"/>
    <p:sldId id="265" r:id="rId15"/>
    <p:sldId id="301" r:id="rId16"/>
    <p:sldId id="266" r:id="rId17"/>
    <p:sldId id="302" r:id="rId18"/>
    <p:sldId id="267" r:id="rId19"/>
    <p:sldId id="303" r:id="rId20"/>
    <p:sldId id="304" r:id="rId21"/>
    <p:sldId id="268" r:id="rId22"/>
    <p:sldId id="269" r:id="rId23"/>
    <p:sldId id="305" r:id="rId24"/>
    <p:sldId id="272" r:id="rId25"/>
    <p:sldId id="306" r:id="rId26"/>
    <p:sldId id="273" r:id="rId27"/>
    <p:sldId id="307" r:id="rId28"/>
    <p:sldId id="274" r:id="rId29"/>
    <p:sldId id="308" r:id="rId30"/>
    <p:sldId id="289" r:id="rId31"/>
    <p:sldId id="309" r:id="rId32"/>
    <p:sldId id="290" r:id="rId33"/>
    <p:sldId id="310" r:id="rId34"/>
    <p:sldId id="292" r:id="rId35"/>
    <p:sldId id="311" r:id="rId36"/>
    <p:sldId id="276" r:id="rId37"/>
    <p:sldId id="312" r:id="rId38"/>
    <p:sldId id="293" r:id="rId39"/>
    <p:sldId id="313" r:id="rId40"/>
    <p:sldId id="294" r:id="rId41"/>
    <p:sldId id="314" r:id="rId42"/>
    <p:sldId id="295" r:id="rId43"/>
    <p:sldId id="315" r:id="rId44"/>
    <p:sldId id="275" r:id="rId45"/>
    <p:sldId id="316" r:id="rId46"/>
    <p:sldId id="277" r:id="rId47"/>
    <p:sldId id="317" r:id="rId48"/>
    <p:sldId id="278" r:id="rId49"/>
    <p:sldId id="318" r:id="rId50"/>
    <p:sldId id="279" r:id="rId51"/>
    <p:sldId id="319" r:id="rId52"/>
    <p:sldId id="280" r:id="rId53"/>
    <p:sldId id="320" r:id="rId54"/>
    <p:sldId id="296" r:id="rId55"/>
    <p:sldId id="281" r:id="rId56"/>
    <p:sldId id="282" r:id="rId57"/>
    <p:sldId id="271" r:id="rId58"/>
    <p:sldId id="270" r:id="rId59"/>
    <p:sldId id="264" r:id="rId60"/>
    <p:sldId id="283" r:id="rId61"/>
    <p:sldId id="284" r:id="rId62"/>
    <p:sldId id="291" r:id="rId63"/>
    <p:sldId id="285" r:id="rId64"/>
    <p:sldId id="286" r:id="rId65"/>
    <p:sldId id="287" r:id="rId66"/>
    <p:sldId id="288" r:id="rId67"/>
    <p:sldId id="322" r:id="rId68"/>
    <p:sldId id="323" r:id="rId69"/>
    <p:sldId id="324" r:id="rId70"/>
    <p:sldId id="325" r:id="rId71"/>
    <p:sldId id="326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  <p:sldId id="355" r:id="rId100"/>
    <p:sldId id="356" r:id="rId101"/>
    <p:sldId id="361" r:id="rId102"/>
    <p:sldId id="362" r:id="rId103"/>
    <p:sldId id="363" r:id="rId104"/>
    <p:sldId id="357" r:id="rId10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53" autoAdjust="0"/>
    <p:restoredTop sz="94605" autoAdjust="0"/>
  </p:normalViewPr>
  <p:slideViewPr>
    <p:cSldViewPr>
      <p:cViewPr varScale="1">
        <p:scale>
          <a:sx n="78" d="100"/>
          <a:sy n="78" d="100"/>
        </p:scale>
        <p:origin x="-16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176"/>
    </p:cViewPr>
  </p:sorterViewPr>
  <p:notesViewPr>
    <p:cSldViewPr>
      <p:cViewPr varScale="1">
        <p:scale>
          <a:sx n="62" d="100"/>
          <a:sy n="62" d="100"/>
        </p:scale>
        <p:origin x="-169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presProps" Target="presProp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theme" Target="theme/theme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32013-1AFE-4A6D-A800-F277EE58076B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3C128-40B4-4470-9D72-2E944E5898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99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3C128-40B4-4470-9D72-2E944E58987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88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4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8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45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8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0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0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70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24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47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0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69000">
              <a:srgbClr val="0047FF"/>
            </a:gs>
            <a:gs pos="2000">
              <a:srgbClr val="000082"/>
            </a:gs>
            <a:gs pos="64000">
              <a:srgbClr val="0047FF"/>
            </a:gs>
            <a:gs pos="18000">
              <a:srgbClr val="000082"/>
            </a:gs>
            <a:gs pos="80000">
              <a:srgbClr val="0047FF"/>
            </a:gs>
            <a:gs pos="100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CCB5C-2936-4FC8-B85D-7878929B38B8}" type="datetimeFigureOut">
              <a:rPr lang="en-US" smtClean="0"/>
              <a:t>1/16/2015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43F30-7D1F-429C-8B3E-A9DB0DF3F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73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102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slide" Target="slide104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4.xml"/><Relationship Id="rId13" Type="http://schemas.openxmlformats.org/officeDocument/2006/relationships/slide" Target="slide16.xml"/><Relationship Id="rId18" Type="http://schemas.openxmlformats.org/officeDocument/2006/relationships/slide" Target="slide18.xml"/><Relationship Id="rId26" Type="http://schemas.openxmlformats.org/officeDocument/2006/relationships/slide" Target="slide22.xml"/><Relationship Id="rId3" Type="http://schemas.openxmlformats.org/officeDocument/2006/relationships/slide" Target="slide10.xml"/><Relationship Id="rId21" Type="http://schemas.openxmlformats.org/officeDocument/2006/relationships/slide" Target="slide30.xml"/><Relationship Id="rId7" Type="http://schemas.openxmlformats.org/officeDocument/2006/relationships/slide" Target="slide14.xml"/><Relationship Id="rId12" Type="http://schemas.openxmlformats.org/officeDocument/2006/relationships/slide" Target="slide26.xml"/><Relationship Id="rId17" Type="http://schemas.openxmlformats.org/officeDocument/2006/relationships/slide" Target="slide28.xml"/><Relationship Id="rId25" Type="http://schemas.openxmlformats.org/officeDocument/2006/relationships/slide" Target="slide32.xml"/><Relationship Id="rId2" Type="http://schemas.openxmlformats.org/officeDocument/2006/relationships/image" Target="../media/image1.png"/><Relationship Id="rId16" Type="http://schemas.openxmlformats.org/officeDocument/2006/relationships/slide" Target="slide38.xml"/><Relationship Id="rId20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11" Type="http://schemas.openxmlformats.org/officeDocument/2006/relationships/slide" Target="slide36.xml"/><Relationship Id="rId24" Type="http://schemas.openxmlformats.org/officeDocument/2006/relationships/slide" Target="slide42.xml"/><Relationship Id="rId5" Type="http://schemas.openxmlformats.org/officeDocument/2006/relationships/slide" Target="slide34.xml"/><Relationship Id="rId15" Type="http://schemas.openxmlformats.org/officeDocument/2006/relationships/slide" Target="slide48.xml"/><Relationship Id="rId23" Type="http://schemas.openxmlformats.org/officeDocument/2006/relationships/slide" Target="slide12.xml"/><Relationship Id="rId10" Type="http://schemas.openxmlformats.org/officeDocument/2006/relationships/slide" Target="slide46.xml"/><Relationship Id="rId19" Type="http://schemas.openxmlformats.org/officeDocument/2006/relationships/slide" Target="slide50.xml"/><Relationship Id="rId4" Type="http://schemas.openxmlformats.org/officeDocument/2006/relationships/slide" Target="slide4.xml"/><Relationship Id="rId9" Type="http://schemas.openxmlformats.org/officeDocument/2006/relationships/slide" Target="slide6.xml"/><Relationship Id="rId14" Type="http://schemas.openxmlformats.org/officeDocument/2006/relationships/slide" Target="slide8.xml"/><Relationship Id="rId22" Type="http://schemas.openxmlformats.org/officeDocument/2006/relationships/slide" Target="slide20.xml"/><Relationship Id="rId27" Type="http://schemas.openxmlformats.org/officeDocument/2006/relationships/slide" Target="slide5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7.xml"/><Relationship Id="rId13" Type="http://schemas.openxmlformats.org/officeDocument/2006/relationships/slide" Target="slide83.xml"/><Relationship Id="rId18" Type="http://schemas.openxmlformats.org/officeDocument/2006/relationships/slide" Target="slide79.xml"/><Relationship Id="rId26" Type="http://schemas.openxmlformats.org/officeDocument/2006/relationships/slide" Target="slide99.xml"/><Relationship Id="rId3" Type="http://schemas.openxmlformats.org/officeDocument/2006/relationships/slide" Target="slide55.xml"/><Relationship Id="rId21" Type="http://schemas.openxmlformats.org/officeDocument/2006/relationships/slide" Target="slide101.xml"/><Relationship Id="rId7" Type="http://schemas.openxmlformats.org/officeDocument/2006/relationships/slide" Target="slide65.xml"/><Relationship Id="rId12" Type="http://schemas.openxmlformats.org/officeDocument/2006/relationships/slide" Target="slide93.xml"/><Relationship Id="rId17" Type="http://schemas.openxmlformats.org/officeDocument/2006/relationships/slide" Target="slide85.xml"/><Relationship Id="rId25" Type="http://schemas.openxmlformats.org/officeDocument/2006/relationships/slide" Target="slide89.xml"/><Relationship Id="rId2" Type="http://schemas.openxmlformats.org/officeDocument/2006/relationships/image" Target="../media/image1.png"/><Relationship Id="rId16" Type="http://schemas.openxmlformats.org/officeDocument/2006/relationships/slide" Target="slide95.xml"/><Relationship Id="rId20" Type="http://schemas.openxmlformats.org/officeDocument/2006/relationships/slide" Target="slide7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1.xml"/><Relationship Id="rId11" Type="http://schemas.openxmlformats.org/officeDocument/2006/relationships/slide" Target="slide63.xml"/><Relationship Id="rId24" Type="http://schemas.openxmlformats.org/officeDocument/2006/relationships/slide" Target="slide103.xml"/><Relationship Id="rId5" Type="http://schemas.openxmlformats.org/officeDocument/2006/relationships/slide" Target="slide75.xml"/><Relationship Id="rId15" Type="http://schemas.openxmlformats.org/officeDocument/2006/relationships/slide" Target="slide67.xml"/><Relationship Id="rId23" Type="http://schemas.openxmlformats.org/officeDocument/2006/relationships/slide" Target="slide97.xml"/><Relationship Id="rId10" Type="http://schemas.openxmlformats.org/officeDocument/2006/relationships/slide" Target="slide61.xml"/><Relationship Id="rId19" Type="http://schemas.openxmlformats.org/officeDocument/2006/relationships/slide" Target="slide69.xml"/><Relationship Id="rId4" Type="http://schemas.openxmlformats.org/officeDocument/2006/relationships/slide" Target="slide91.xml"/><Relationship Id="rId9" Type="http://schemas.openxmlformats.org/officeDocument/2006/relationships/slide" Target="slide59.xml"/><Relationship Id="rId14" Type="http://schemas.openxmlformats.org/officeDocument/2006/relationships/slide" Target="slide77.xml"/><Relationship Id="rId22" Type="http://schemas.openxmlformats.org/officeDocument/2006/relationships/slide" Target="slide87.xml"/><Relationship Id="rId27" Type="http://schemas.openxmlformats.org/officeDocument/2006/relationships/slide" Target="slide7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4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5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6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" Target="slide64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66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" Target="slide68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70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slide" Target="slide8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slide" Target="slide82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8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slide" Target="slide8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slide" Target="slide9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slide" Target="slide92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slide" Target="slide98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slide" Target="slide10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772400" cy="1470025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sz="72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Jeopardy</a:t>
            </a:r>
            <a:endParaRPr lang="en-US" sz="72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88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133600"/>
            <a:ext cx="678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the 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Lorax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66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599" y="1524000"/>
            <a:ext cx="6860902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Sharks are unharmed and fish are able to eat what the shark doesn’t.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62881" y="50292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619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1905000"/>
            <a:ext cx="509899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Name 2 predators of the Atlantic Salmon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84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71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667000"/>
            <a:ext cx="62683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Seal, otter, lamprey…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3932" y="54102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83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1981200"/>
            <a:ext cx="63586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the stage between eyed eggs and fry in the salmon cycle?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4647" y="54864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393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8075" y="2967335"/>
            <a:ext cx="19878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Alevin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564773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71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2209800"/>
            <a:ext cx="6324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Eco centric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057400"/>
            <a:ext cx="464107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 dirty="0" smtClean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</a:t>
            </a: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is the Onceler?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35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2286000"/>
            <a:ext cx="835459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 dirty="0" smtClean="0"/>
          </a:p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Anthropocentric </a:t>
            </a:r>
            <a:r>
              <a:rPr lang="en-US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/ human centered</a:t>
            </a:r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283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1742576"/>
            <a:ext cx="6400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are four variables that effect change in population size?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17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0" y="2209800"/>
            <a:ext cx="6553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Birth, Death, Immigration, Emigration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719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2057400"/>
            <a:ext cx="6019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do you find the population change rate ?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13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439" y="2503676"/>
            <a:ext cx="91060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/>
          </a:p>
          <a:p>
            <a:pPr algn="ctr"/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(Birth + </a:t>
            </a: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Immigration) </a:t>
            </a: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– (Death + Emigration)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11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286238"/>
            <a:ext cx="5791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the formula for exponential growth 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67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2631756"/>
            <a:ext cx="5029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= P(1+r)</a:t>
            </a:r>
            <a:r>
              <a:rPr lang="en-US" sz="4000" b="1" baseline="3000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8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18288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470" y="182880"/>
            <a:ext cx="16891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996440" y="19558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779520" y="19558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294880" y="1803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996440" y="35204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779520" y="35052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538470" y="34899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7297420" y="35052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7294880" y="24993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1996440" y="25146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560060" y="24993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3779520" y="25146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3779520" y="55016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5538470" y="54864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7294880" y="54864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199644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377952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554482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ounded Rectangle 36"/>
          <p:cNvSpPr/>
          <p:nvPr/>
        </p:nvSpPr>
        <p:spPr>
          <a:xfrm>
            <a:off x="729742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1996440" y="55016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228600" y="1524000"/>
            <a:ext cx="1676400" cy="925393"/>
            <a:chOff x="228600" y="1524000"/>
            <a:chExt cx="1676400" cy="925393"/>
          </a:xfrm>
        </p:grpSpPr>
        <p:sp>
          <p:nvSpPr>
            <p:cNvPr id="27" name="Rounded Rectangle 26">
              <a:hlinkClick r:id="rId3" action="ppaction://hlinksldjump"/>
            </p:cNvPr>
            <p:cNvSpPr/>
            <p:nvPr/>
          </p:nvSpPr>
          <p:spPr>
            <a:xfrm>
              <a:off x="228600" y="1524000"/>
              <a:ext cx="1676400" cy="914400"/>
            </a:xfrm>
            <a:prstGeom prst="roundRect">
              <a:avLst>
                <a:gd name="adj" fmla="val 0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7400" y="1526063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50800" algn="tl" rotWithShape="0">
                      <a:srgbClr val="000000"/>
                    </a:outerShdw>
                  </a:effectLst>
                  <a:hlinkClick r:id="rId4" action="ppaction://hlinksldjump"/>
                </a:rPr>
                <a:t>100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560060" y="1524000"/>
            <a:ext cx="1676400" cy="960120"/>
            <a:chOff x="5560060" y="1524000"/>
            <a:chExt cx="1676400" cy="960120"/>
          </a:xfrm>
        </p:grpSpPr>
        <p:sp>
          <p:nvSpPr>
            <p:cNvPr id="25" name="Rounded Rectangle 24"/>
            <p:cNvSpPr/>
            <p:nvPr/>
          </p:nvSpPr>
          <p:spPr>
            <a:xfrm>
              <a:off x="5560060" y="15240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5779340" y="156079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5" action="ppaction://hlinksldjump"/>
                </a:rPr>
                <a:t>100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779520" y="1524000"/>
            <a:ext cx="1676400" cy="960120"/>
            <a:chOff x="3779520" y="1524000"/>
            <a:chExt cx="1676400" cy="960120"/>
          </a:xfrm>
        </p:grpSpPr>
        <p:sp>
          <p:nvSpPr>
            <p:cNvPr id="24" name="Rounded Rectangle 23"/>
            <p:cNvSpPr/>
            <p:nvPr/>
          </p:nvSpPr>
          <p:spPr>
            <a:xfrm>
              <a:off x="3779520" y="15240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998800" y="156079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6" action="ppaction://hlinksldjump"/>
                </a:rPr>
                <a:t>100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1996440" y="1524000"/>
            <a:ext cx="1676400" cy="975360"/>
            <a:chOff x="1996440" y="1524000"/>
            <a:chExt cx="1676400" cy="975360"/>
          </a:xfrm>
        </p:grpSpPr>
        <p:sp>
          <p:nvSpPr>
            <p:cNvPr id="23" name="Rounded Rectangle 22"/>
            <p:cNvSpPr/>
            <p:nvPr/>
          </p:nvSpPr>
          <p:spPr>
            <a:xfrm>
              <a:off x="1996440" y="15240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2173399" y="157603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7" action="ppaction://hlinksldjump"/>
                </a:rPr>
                <a:t>100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294880" y="1515070"/>
            <a:ext cx="1676400" cy="923330"/>
            <a:chOff x="7294880" y="1515070"/>
            <a:chExt cx="1676400" cy="923330"/>
          </a:xfrm>
        </p:grpSpPr>
        <p:sp>
          <p:nvSpPr>
            <p:cNvPr id="16" name="Rounded Rectangle 15"/>
            <p:cNvSpPr/>
            <p:nvPr/>
          </p:nvSpPr>
          <p:spPr>
            <a:xfrm>
              <a:off x="7294880" y="15240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516700" y="151507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8" action="ppaction://hlinksldjump"/>
                </a:rPr>
                <a:t>100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28600" y="2514600"/>
            <a:ext cx="1676400" cy="944880"/>
            <a:chOff x="228600" y="2514600"/>
            <a:chExt cx="1676400" cy="944880"/>
          </a:xfrm>
        </p:grpSpPr>
        <p:sp>
          <p:nvSpPr>
            <p:cNvPr id="22" name="Rounded Rectangle 21">
              <a:hlinkClick r:id="rId4" action="ppaction://hlinksldjump"/>
            </p:cNvPr>
            <p:cNvSpPr/>
            <p:nvPr/>
          </p:nvSpPr>
          <p:spPr>
            <a:xfrm>
              <a:off x="228600" y="25146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47880" y="253615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9" action="ppaction://hlinksldjump"/>
                </a:rPr>
                <a:t>200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7514160" y="253615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0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5757750" y="255770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1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998800" y="253615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2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215720" y="256663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3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28600" y="3505200"/>
            <a:ext cx="1676400" cy="938570"/>
            <a:chOff x="228600" y="3505200"/>
            <a:chExt cx="1676400" cy="938570"/>
          </a:xfrm>
        </p:grpSpPr>
        <p:sp>
          <p:nvSpPr>
            <p:cNvPr id="32" name="Rounded Rectangle 31"/>
            <p:cNvSpPr/>
            <p:nvPr/>
          </p:nvSpPr>
          <p:spPr>
            <a:xfrm>
              <a:off x="228600" y="35052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hlinkClick r:id="rId9" action="ppaction://hlinksldjump"/>
            </p:cNvPr>
            <p:cNvSpPr/>
            <p:nvPr/>
          </p:nvSpPr>
          <p:spPr>
            <a:xfrm>
              <a:off x="447880" y="352044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14" action="ppaction://hlinksldjump"/>
                </a:rPr>
                <a:t>300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7544640" y="358771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5" action="ppaction://hlinksldjump"/>
              </a:rPr>
              <a:t>300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779340" y="352675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6" action="ppaction://hlinksldjump"/>
              </a:rPr>
              <a:t>300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98800" y="352044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7" action="ppaction://hlinksldjump"/>
              </a:rPr>
              <a:t>300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215720" y="350258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8" action="ppaction://hlinksldjump"/>
              </a:rPr>
              <a:t>300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228600" y="4480560"/>
            <a:ext cx="1676400" cy="953810"/>
            <a:chOff x="228600" y="4480560"/>
            <a:chExt cx="1676400" cy="953810"/>
          </a:xfrm>
        </p:grpSpPr>
        <p:sp>
          <p:nvSpPr>
            <p:cNvPr id="39" name="Rounded Rectangle 38"/>
            <p:cNvSpPr/>
            <p:nvPr/>
          </p:nvSpPr>
          <p:spPr>
            <a:xfrm>
              <a:off x="228600" y="448056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7400" y="451104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3" action="ppaction://hlinksldjump"/>
                </a:rPr>
                <a:t>400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66" name="Rectangle 65"/>
          <p:cNvSpPr/>
          <p:nvPr/>
        </p:nvSpPr>
        <p:spPr>
          <a:xfrm>
            <a:off x="7514159" y="451104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9" action="ppaction://hlinksldjump"/>
              </a:rPr>
              <a:t>400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788659" y="451104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0" action="ppaction://hlinksldjump"/>
              </a:rPr>
              <a:t>400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023359" y="452628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1" action="ppaction://hlinksldjump"/>
              </a:rPr>
              <a:t>400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215719" y="457831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2" action="ppaction://hlinksldjump"/>
              </a:rPr>
              <a:t>400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228600" y="5486400"/>
            <a:ext cx="1676400" cy="953810"/>
            <a:chOff x="228600" y="5486400"/>
            <a:chExt cx="1676400" cy="953810"/>
          </a:xfrm>
        </p:grpSpPr>
        <p:sp>
          <p:nvSpPr>
            <p:cNvPr id="38" name="Rounded Rectangle 37">
              <a:hlinkClick r:id="rId23" action="ppaction://hlinksldjump"/>
            </p:cNvPr>
            <p:cNvSpPr/>
            <p:nvPr/>
          </p:nvSpPr>
          <p:spPr>
            <a:xfrm>
              <a:off x="228600" y="54864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7880" y="551688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23" action="ppaction://hlinksldjump"/>
                </a:rPr>
                <a:t>500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72" name="Rectangle 71"/>
          <p:cNvSpPr/>
          <p:nvPr/>
        </p:nvSpPr>
        <p:spPr>
          <a:xfrm>
            <a:off x="5803899" y="551688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4" action="ppaction://hlinksldjump"/>
              </a:rPr>
              <a:t>500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023359" y="551688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5" action="ppaction://hlinksldjump"/>
              </a:rPr>
              <a:t>500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215720" y="554736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6" action="ppaction://hlinksldjump"/>
              </a:rPr>
              <a:t>500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544640" y="553212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7" action="ppaction://hlinksldjump"/>
              </a:rPr>
              <a:t>500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1899" y="452874"/>
            <a:ext cx="15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View Points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849" y="218124"/>
            <a:ext cx="1874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Population &amp;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Exponential growth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7943" y="218124"/>
            <a:ext cx="15995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Biological evolution/ Adaptations/natural selection/Terms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7284" y="314374"/>
            <a:ext cx="1602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Environmental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Issues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75120" y="477937"/>
            <a:ext cx="1268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Random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3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6459" y="2203555"/>
            <a:ext cx="5791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does the term population growth mean?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405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1981200"/>
            <a:ext cx="7162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the number of individuals of a population increase or decrease within time.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605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676400"/>
            <a:ext cx="723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two levels come before population in the levels of ecological organization?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88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2438400"/>
            <a:ext cx="5791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Organism and species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61722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kind of adaptions are there?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41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1"/>
            <a:ext cx="8229600" cy="1752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Structural, Physiological and Behavioral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68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514600"/>
            <a:ext cx="44050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biological evolution?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992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11430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Change in inherited characteristics of a population from the generation to successive generation.</a:t>
            </a:r>
          </a:p>
          <a:p>
            <a:pPr algn="ctr"/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Touted as the driving force of adaptation to environmental change.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107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133600"/>
            <a:ext cx="6324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are genes and gene pools?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383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064" y="381000"/>
            <a:ext cx="91441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u="sng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3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Genes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Segments of DNA found in chromosomes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Impart certain inheritable traits in organisms</a:t>
            </a:r>
          </a:p>
          <a:p>
            <a:pPr algn="ctr"/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422490"/>
            <a:ext cx="75434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Gene pool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Sum of all genes possessed by the individuals of a population  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853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18288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Ecological Organization</a:t>
            </a:r>
            <a:endParaRPr lang="en-US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470" y="182880"/>
            <a:ext cx="16891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1996440" y="19558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Organization of Life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79520" y="19558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294880" y="1803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294880" y="15240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996440" y="35204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779520" y="35052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5538470" y="34899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297420" y="35052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294880" y="24993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28600" y="25146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1996440" y="15240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779520" y="15240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5560060" y="15240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1996440" y="25146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560060" y="24993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779520" y="25146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779520" y="55016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5538470" y="54864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228600" y="35052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7294880" y="54864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99644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377952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554482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729742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228600" y="548640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228600" y="448056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996440" y="5501640"/>
            <a:ext cx="1676400" cy="914400"/>
          </a:xfrm>
          <a:prstGeom prst="roundRect">
            <a:avLst>
              <a:gd name="adj" fmla="val 10667"/>
            </a:avLst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1524000"/>
            <a:ext cx="1676400" cy="960120"/>
            <a:chOff x="228600" y="1524000"/>
            <a:chExt cx="1676400" cy="960120"/>
          </a:xfrm>
        </p:grpSpPr>
        <p:sp>
          <p:nvSpPr>
            <p:cNvPr id="20" name="Rounded Rectangle 19">
              <a:hlinkClick r:id="rId3" action="ppaction://hlinksldjump"/>
            </p:cNvPr>
            <p:cNvSpPr/>
            <p:nvPr/>
          </p:nvSpPr>
          <p:spPr>
            <a:xfrm>
              <a:off x="228600" y="1524000"/>
              <a:ext cx="1676400" cy="914400"/>
            </a:xfrm>
            <a:prstGeom prst="roundRect">
              <a:avLst>
                <a:gd name="adj" fmla="val 10667"/>
              </a:avLst>
            </a:prstGeom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85356" y="1560790"/>
              <a:ext cx="123783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hlinkClick r:id="rId3" action="ppaction://hlinksldjump"/>
                </a:rPr>
                <a:t>200</a:t>
              </a:r>
              <a:endPara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7516700" y="154108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998800" y="156079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779340" y="158049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6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228439" y="151507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7" action="ppaction://hlinksldjump"/>
              </a:rPr>
              <a:t>200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47881" y="2566630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8" action="ppaction://hlinksldjump"/>
              </a:rPr>
              <a:t>400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7881" y="355092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9" action="ppaction://hlinksldjump"/>
              </a:rPr>
              <a:t>600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47880" y="447609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0" action="ppaction://hlinksldjump"/>
              </a:rPr>
              <a:t>800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72351" y="5497175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1" action="ppaction://hlinksldjump"/>
              </a:rPr>
              <a:t>1000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14161" y="2505670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2" action="ppaction://hlinksldjump"/>
              </a:rPr>
              <a:t>400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779341" y="2551390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3" action="ppaction://hlinksldjump"/>
              </a:rPr>
              <a:t>400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998800" y="2566630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4" action="ppaction://hlinksldjump"/>
              </a:rPr>
              <a:t>400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215721" y="2520910"/>
            <a:ext cx="1237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5" action="ppaction://hlinksldjump"/>
              </a:rPr>
              <a:t>400</a:t>
            </a:r>
            <a:endParaRPr lang="en-US" sz="5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514160" y="355723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6" action="ppaction://hlinksldjump"/>
              </a:rPr>
              <a:t>600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19140" y="353568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7" action="ppaction://hlinksldjump"/>
              </a:rPr>
              <a:t>600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998800" y="355723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8" action="ppaction://hlinksldjump"/>
              </a:rPr>
              <a:t>600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237759" y="353568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19" action="ppaction://hlinksldjump"/>
              </a:rPr>
              <a:t>600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215720" y="448056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0" action="ppaction://hlinksldjump"/>
              </a:rPr>
              <a:t>800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31940" y="448056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1" action="ppaction://hlinksldjump"/>
              </a:rPr>
              <a:t>800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819140" y="4476095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2" action="ppaction://hlinksldjump"/>
              </a:rPr>
              <a:t>800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998800" y="448056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3" action="ppaction://hlinksldjump"/>
              </a:rPr>
              <a:t>800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84923" y="5516880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4" action="ppaction://hlinksldjump"/>
              </a:rPr>
              <a:t>1000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38673" y="5497175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5" action="ppaction://hlinksldjump"/>
              </a:rPr>
              <a:t>1000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823271" y="5516880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6" action="ppaction://hlinksldjump"/>
              </a:rPr>
              <a:t>1000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040191" y="5501640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7" action="ppaction://hlinksldjump"/>
              </a:rPr>
              <a:t>1000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89161" y="314374"/>
            <a:ext cx="1457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Species Interaction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560060" y="314374"/>
            <a:ext cx="1496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Ecological Pyramids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739015" y="434715"/>
            <a:ext cx="74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Misc.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8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175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natural selection?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15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1676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43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Process by which the best adapted organisms survive and reproduce in a given environment</a:t>
            </a:r>
          </a:p>
          <a:p>
            <a:pPr marL="0" indent="0" algn="ctr">
              <a:buNone/>
            </a:pP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5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are two processes that lead to evolution?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83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Genetic Variation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Changes in environmental conditions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40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cause by urban sprawl, forest destruction and agricultural practices?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86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Habitat Destruction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18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8229600" cy="2057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the highest level a population can be maintained called?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119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Carrying capacity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78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process in which an increasing proportion of an entire population lives in cities is called what?</a:t>
            </a:r>
          </a:p>
          <a:p>
            <a:pPr marL="0" indent="0">
              <a:buNone/>
            </a:pP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45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43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Urbanization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62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5000" y="2153587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it called when you’re human centered 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6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1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</a:t>
            </a: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hat is the act of cutting down trees called? </a:t>
            </a:r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2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438400"/>
            <a:ext cx="5410200" cy="144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Clear cutting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51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it called when people are forced to leave their homes because of drought, flooding and the rise of sea-levels?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35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2212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Environmental refugees</a:t>
            </a: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06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1676400" y="2057400"/>
            <a:ext cx="6019800" cy="191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does the ecosystem services do for us?</a:t>
            </a:r>
            <a:endParaRPr lang="en-US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90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1394085"/>
            <a:ext cx="8001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endParaRPr 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Provides us with clean water and air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Pollinate our crops and disperse seeds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Protects us from extreme weather and ultraviolet light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Control pests and disease carrying organisms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02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209800"/>
            <a:ext cx="6019800" cy="2438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another name for the “ S “ curve?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607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Logistic Growth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782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1420318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 process of assisting the restoration of an ecosystem is called…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92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Ecological restoration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47800" y="2810101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Anthropocentric</a:t>
            </a:r>
            <a:endParaRPr lang="en-US" sz="4400" dirty="0"/>
          </a:p>
        </p:txBody>
      </p:sp>
      <p:sp>
        <p:nvSpPr>
          <p:cNvPr id="2" name="Rectangle 1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64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an attitude of active care and concern for natural lands?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91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Stewardship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1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8956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kinds of census is there? </a:t>
            </a:r>
          </a:p>
          <a:p>
            <a:pPr marL="0" indent="0" algn="ctr">
              <a:buNone/>
            </a:pPr>
            <a:endParaRPr lang="en-US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81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True and Sample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531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3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biome?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230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group of terrestrial communities that covers a large area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286000"/>
            <a:ext cx="8246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Name the 5 types of biomes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660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2667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Aquatic</a:t>
            </a:r>
            <a:b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Desert</a:t>
            </a:r>
            <a:b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Forest</a:t>
            </a:r>
            <a:b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Grasslands</a:t>
            </a:r>
            <a:b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 Tundra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6397040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an ecologist?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823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0200" y="2063645"/>
            <a:ext cx="6162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it called when</a:t>
            </a:r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your life centered 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29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674673"/>
            <a:ext cx="753060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Someone who studies the interaction among organisms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784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070773"/>
            <a:ext cx="86106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Name the levels of organization in a multicellular organism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7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4766" y="2967335"/>
            <a:ext cx="74544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Cell, tissue, organ, organ system</a:t>
            </a:r>
          </a:p>
        </p:txBody>
      </p:sp>
    </p:spTree>
    <p:extLst>
      <p:ext uri="{BB962C8B-B14F-4D97-AF65-F5344CB8AC3E}">
        <p14:creationId xmlns:p14="http://schemas.microsoft.com/office/powerpoint/2010/main" val="277991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0" y="2057400"/>
            <a:ext cx="602449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many types of tissue are there?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00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93756" y="2209800"/>
            <a:ext cx="13393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Four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20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" action="ppaction://hlinkshowjump?jump=nextslide"/>
          </p:cNvPr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52442" y="2438400"/>
            <a:ext cx="43172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 cell?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55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0" y="2438400"/>
            <a:ext cx="60152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basic unit of all forms of life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68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71169" y="2819400"/>
            <a:ext cx="53519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an organ?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5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057400"/>
            <a:ext cx="851993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group of different types of tissues that work together to perform a single function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763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676400"/>
            <a:ext cx="6553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many organ systems are in the human body?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70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1981200"/>
            <a:ext cx="441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Bio centric</a:t>
            </a:r>
            <a:endParaRPr lang="en-US" sz="4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53200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3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28610" y="29673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11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667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01451" y="2967335"/>
            <a:ext cx="61411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mutualism?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158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1600" y="914400"/>
            <a:ext cx="624840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relationship where neither organism is harmed, they both provide benefits for the other.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68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2133600"/>
            <a:ext cx="86427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Give an example of Parasitism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945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0410" y="2967335"/>
            <a:ext cx="62631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Tick, Tapeworm, etc..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51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" action="ppaction://hlinkshowjump?jump=nextslide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1200" y="2362200"/>
            <a:ext cx="561837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Name the 5 different species interactions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87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602047" y="1295400"/>
            <a:ext cx="4484553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Predation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Parasitism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</a:t>
            </a:r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utualism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Commensalism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Symbiosis</a:t>
            </a:r>
            <a:endParaRPr lang="en-US" sz="4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99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72200" y="5334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" action="ppaction://hlinkshowjump?jump=nextslide"/>
              </a:rPr>
              <a:t>Answer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4600" y="860339"/>
            <a:ext cx="38251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True or False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184" y="2209800"/>
            <a:ext cx="822960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Symbiosis is a relationship between two species where one organism benefits and the other is neither harmed nor helped.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90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62965" y="2967335"/>
            <a:ext cx="1618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False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402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752600"/>
            <a:ext cx="71690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The unique role of an organism within an ecosystem is called a _______.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242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5328" y="20574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/>
          </a:p>
          <a:p>
            <a:pPr algn="ctr"/>
            <a:r>
              <a:rPr lang="en-US" sz="4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it called when you are ecosystem centered ? </a:t>
            </a:r>
            <a:endParaRPr lang="en-US" sz="4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5257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195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590800"/>
            <a:ext cx="6096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Niche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2507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272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1307706"/>
            <a:ext cx="677753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How many types of ecological pyramids are there?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2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04138" y="2967335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3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595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090172"/>
            <a:ext cx="61698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Which type of ecological pyramid </a:t>
            </a:r>
            <a:r>
              <a:rPr lang="en-US" sz="5400" b="1" i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cannot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be flipped?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39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2702" y="2967335"/>
            <a:ext cx="2138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Energy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687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674673"/>
            <a:ext cx="806693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are the different ty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pes of ecological pyramids called?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629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0" y="1600200"/>
            <a:ext cx="61722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Biomass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Energy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Numbers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5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35505" y="1867763"/>
            <a:ext cx="75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an ecological pyramid?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183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2209799"/>
            <a:ext cx="759957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Graphical representations of the trophic structure in ecosystems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11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400925"/>
            <a:ext cx="75442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Define at least one type of pyramid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234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57400" y="1981200"/>
            <a:ext cx="5105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 smtClean="0"/>
          </a:p>
          <a:p>
            <a:pPr algn="ctr"/>
            <a:r>
              <a:rPr lang="en-US" sz="4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Eco centric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6553200" y="5361482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3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6629400" cy="56938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Pyramid of Biomass</a:t>
            </a:r>
          </a:p>
          <a:p>
            <a:r>
              <a:rPr lang="en-US" sz="2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The graphic representation of the relationship between the amounts of biomass at different trophic levels.</a:t>
            </a:r>
          </a:p>
          <a:p>
            <a:endParaRPr lang="en-US" sz="2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sz="28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Pyramid of Numbers</a:t>
            </a:r>
          </a:p>
          <a:p>
            <a:r>
              <a:rPr lang="en-US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The graphic representation of the number of individuals at a various trophic levels.</a:t>
            </a:r>
          </a:p>
          <a:p>
            <a:endParaRPr lang="en-U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en-US" sz="2800" b="1" u="sng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Pyramid of Numbers</a:t>
            </a:r>
          </a:p>
          <a:p>
            <a:r>
              <a:rPr lang="en-US" sz="28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en-US" sz="2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A graphic representation that shows the amount of energy that is available at each tropic levels.</a:t>
            </a:r>
            <a:endParaRPr lang="en-US" sz="2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23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2438400"/>
            <a:ext cx="68829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another name for the water cycle?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6600" y="2505670"/>
            <a:ext cx="4830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Hydrologic cycle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11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077892"/>
            <a:ext cx="650691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List 4 environmental problems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" action="ppaction://hlinkshowjump?jump=nextslide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33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619" y="457200"/>
            <a:ext cx="4084323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Clear cutting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Aquaculture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Recycling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Pesticides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Fracking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Poaching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Climate Change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Pollution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Oil Spills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Pollution</a:t>
            </a:r>
            <a:endParaRPr lang="en-US" sz="3600" b="1" cap="none" spc="0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marL="914400" indent="-914400" algn="ctr">
              <a:buFont typeface="+mj-lt"/>
              <a:buAutoNum type="arabicPeriod"/>
            </a:pPr>
            <a:endParaRPr lang="en-US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40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14600"/>
            <a:ext cx="741168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the equation for photosynthesis?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2200" y="5552737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" action="ppaction://hlinkshowjump?jump=nextslide"/>
              </a:rPr>
              <a:t>Answer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872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93885"/>
            <a:ext cx="94000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6CO2 + 6H20 </a:t>
            </a:r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-&gt; C6H12O6 + 6O2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97038" y="5334000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hlinkClick r:id="rId2" action="ppaction://hlinksldjump"/>
              </a:rPr>
              <a:t>Home</a:t>
            </a:r>
            <a:endParaRPr lang="en-US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10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511539" y="57150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497793"/>
            <a:ext cx="7139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is commensalism?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362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024418"/>
            <a:ext cx="713519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A relationship in which one species benefits and the other species is neither harmed nor helped</a:t>
            </a:r>
            <a:endParaRPr lang="en-US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200" y="5688767"/>
            <a:ext cx="19046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Home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44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43000" y="2438400"/>
            <a:ext cx="7192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Give an example of commensalism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96242" y="5638800"/>
            <a:ext cx="2354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hlinkClick r:id="rId2" action="ppaction://hlinksldjump"/>
              </a:rPr>
              <a:t>Answer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70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470</TotalTime>
  <Words>1003</Words>
  <Application>Microsoft Office PowerPoint</Application>
  <PresentationFormat>On-screen Show (4:3)</PresentationFormat>
  <Paragraphs>321</Paragraphs>
  <Slides>104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104</vt:i4>
      </vt:variant>
    </vt:vector>
  </HeadingPairs>
  <TitlesOfParts>
    <vt:vector size="105" baseType="lpstr">
      <vt:lpstr>Office Theme</vt:lpstr>
      <vt:lpstr>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is a biome?</vt:lpstr>
      <vt:lpstr>PowerPoint Presentation</vt:lpstr>
      <vt:lpstr>PowerPoint Presentation</vt:lpstr>
      <vt:lpstr>- Aquatic - Desert - Forest - Grasslands - Tundra</vt:lpstr>
      <vt:lpstr>What is an ecologist?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Student</dc:creator>
  <cp:lastModifiedBy>Hallihan, Ashley (ASD-N)</cp:lastModifiedBy>
  <cp:revision>100</cp:revision>
  <dcterms:created xsi:type="dcterms:W3CDTF">2014-11-07T18:08:36Z</dcterms:created>
  <dcterms:modified xsi:type="dcterms:W3CDTF">2015-01-16T19:38:43Z</dcterms:modified>
</cp:coreProperties>
</file>