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44E31E-E437-414F-AA6E-31E3D726ABB6}" type="datetimeFigureOut">
              <a:rPr lang="en-US" smtClean="0"/>
              <a:pPr/>
              <a:t>1/16/2017</a:t>
            </a:fld>
            <a:endParaRPr lang="en-C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7A4475-A5C0-4CB6-B76F-04B373AB74E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4E31E-E437-414F-AA6E-31E3D726ABB6}" type="datetimeFigureOut">
              <a:rPr lang="en-US" smtClean="0"/>
              <a:pPr/>
              <a:t>1/16/2017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A4475-A5C0-4CB6-B76F-04B373AB74E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4E31E-E437-414F-AA6E-31E3D726ABB6}" type="datetimeFigureOut">
              <a:rPr lang="en-US" smtClean="0"/>
              <a:pPr/>
              <a:t>1/16/2017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A4475-A5C0-4CB6-B76F-04B373AB74E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4E31E-E437-414F-AA6E-31E3D726ABB6}" type="datetimeFigureOut">
              <a:rPr lang="en-US" smtClean="0"/>
              <a:pPr/>
              <a:t>1/16/2017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A4475-A5C0-4CB6-B76F-04B373AB74E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4E31E-E437-414F-AA6E-31E3D726ABB6}" type="datetimeFigureOut">
              <a:rPr lang="en-US" smtClean="0"/>
              <a:pPr/>
              <a:t>1/16/2017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A4475-A5C0-4CB6-B76F-04B373AB74E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4E31E-E437-414F-AA6E-31E3D726ABB6}" type="datetimeFigureOut">
              <a:rPr lang="en-US" smtClean="0"/>
              <a:pPr/>
              <a:t>1/16/2017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A4475-A5C0-4CB6-B76F-04B373AB74E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4E31E-E437-414F-AA6E-31E3D726ABB6}" type="datetimeFigureOut">
              <a:rPr lang="en-US" smtClean="0"/>
              <a:pPr/>
              <a:t>1/16/2017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A4475-A5C0-4CB6-B76F-04B373AB74E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4E31E-E437-414F-AA6E-31E3D726ABB6}" type="datetimeFigureOut">
              <a:rPr lang="en-US" smtClean="0"/>
              <a:pPr/>
              <a:t>1/16/2017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A4475-A5C0-4CB6-B76F-04B373AB74E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4E31E-E437-414F-AA6E-31E3D726ABB6}" type="datetimeFigureOut">
              <a:rPr lang="en-US" smtClean="0"/>
              <a:pPr/>
              <a:t>1/16/2017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A4475-A5C0-4CB6-B76F-04B373AB74E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44E31E-E437-414F-AA6E-31E3D726ABB6}" type="datetimeFigureOut">
              <a:rPr lang="en-US" smtClean="0"/>
              <a:pPr/>
              <a:t>1/16/2017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A4475-A5C0-4CB6-B76F-04B373AB74E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44E31E-E437-414F-AA6E-31E3D726ABB6}" type="datetimeFigureOut">
              <a:rPr lang="en-US" smtClean="0"/>
              <a:pPr/>
              <a:t>1/16/2017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7A4475-A5C0-4CB6-B76F-04B373AB74E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44E31E-E437-414F-AA6E-31E3D726ABB6}" type="datetimeFigureOut">
              <a:rPr lang="en-US" smtClean="0"/>
              <a:pPr/>
              <a:t>1/16/2017</a:t>
            </a:fld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7A4475-A5C0-4CB6-B76F-04B373AB74E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40" y="2071678"/>
            <a:ext cx="8572560" cy="1829761"/>
          </a:xfrm>
        </p:spPr>
        <p:txBody>
          <a:bodyPr/>
          <a:lstStyle/>
          <a:p>
            <a:r>
              <a:rPr lang="en-CA" dirty="0" smtClean="0"/>
              <a:t>Where Did All the Water Go?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7772400" cy="1199704"/>
          </a:xfrm>
        </p:spPr>
        <p:txBody>
          <a:bodyPr/>
          <a:lstStyle/>
          <a:p>
            <a:r>
              <a:rPr lang="en-CA" dirty="0" smtClean="0"/>
              <a:t>Dylan Howe</a:t>
            </a:r>
            <a:endParaRPr lang="en-CA" dirty="0"/>
          </a:p>
        </p:txBody>
      </p:sp>
      <p:pic>
        <p:nvPicPr>
          <p:cNvPr id="4" name="Picture 3" descr="asse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4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Desalination draws on water from the ocean to be processed into clean drinking water</a:t>
            </a:r>
          </a:p>
          <a:p>
            <a:endParaRPr lang="en-CA" dirty="0" smtClean="0"/>
          </a:p>
          <a:p>
            <a:r>
              <a:rPr lang="en-CA" dirty="0" smtClean="0"/>
              <a:t>It is expensive, requiring large amounts of energy</a:t>
            </a:r>
          </a:p>
          <a:p>
            <a:endParaRPr lang="en-CA" dirty="0" smtClean="0"/>
          </a:p>
          <a:p>
            <a:r>
              <a:rPr lang="en-CA" dirty="0" smtClean="0"/>
              <a:t>Energy from the grid and fossil fuels </a:t>
            </a:r>
            <a:r>
              <a:rPr lang="en-CA" dirty="0" smtClean="0"/>
              <a:t>aren’t </a:t>
            </a:r>
            <a:r>
              <a:rPr lang="en-CA" dirty="0" smtClean="0"/>
              <a:t>very sustainable, production of oil and gas consumes water itself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Desalination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 regions such as Chile, Saudi Arabia, and Abu Dhabi have turned to off-grid energy for desalination</a:t>
            </a:r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Solar Desalination</a:t>
            </a:r>
            <a:endParaRPr lang="en-CA" dirty="0"/>
          </a:p>
        </p:txBody>
      </p:sp>
      <p:pic>
        <p:nvPicPr>
          <p:cNvPr id="22530" name="Picture 2" descr="Image result for desalination ch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00372"/>
            <a:ext cx="4770650" cy="2976560"/>
          </a:xfrm>
          <a:prstGeom prst="rect">
            <a:avLst/>
          </a:prstGeom>
          <a:noFill/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28596" y="3071810"/>
            <a:ext cx="3571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C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</a:t>
            </a:r>
            <a:r>
              <a:rPr kumimoji="0" lang="en-CA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</a:t>
            </a:r>
            <a:r>
              <a:rPr kumimoji="0" lang="en-CA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proven to be a sufficient source, especially for </a:t>
            </a:r>
            <a:r>
              <a:rPr kumimoji="0" lang="en-CA" sz="27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Temperature Distillation</a:t>
            </a:r>
            <a:endParaRPr kumimoji="0" lang="en-CA" sz="2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257808" cy="4525963"/>
          </a:xfrm>
        </p:spPr>
        <p:txBody>
          <a:bodyPr/>
          <a:lstStyle/>
          <a:p>
            <a:r>
              <a:rPr lang="en-CA" dirty="0" smtClean="0"/>
              <a:t>This process creates a vacuum environment</a:t>
            </a:r>
          </a:p>
          <a:p>
            <a:endParaRPr lang="en-CA" dirty="0" smtClean="0"/>
          </a:p>
          <a:p>
            <a:r>
              <a:rPr lang="en-CA" dirty="0" smtClean="0"/>
              <a:t>It allows water to evaporate at near ambient temperatures</a:t>
            </a:r>
          </a:p>
          <a:p>
            <a:endParaRPr lang="en-CA" dirty="0" smtClean="0"/>
          </a:p>
          <a:p>
            <a:r>
              <a:rPr lang="en-CA" dirty="0" smtClean="0"/>
              <a:t>Lowers energy demand </a:t>
            </a:r>
            <a:r>
              <a:rPr lang="en-CA" dirty="0" smtClean="0"/>
              <a:t> </a:t>
            </a:r>
            <a:r>
              <a:rPr lang="en-CA" dirty="0" smtClean="0"/>
              <a:t>makes solar a viable option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Low Temperature Desalination</a:t>
            </a:r>
            <a:endParaRPr lang="en-CA" dirty="0"/>
          </a:p>
        </p:txBody>
      </p:sp>
      <p:pic>
        <p:nvPicPr>
          <p:cNvPr id="24578" name="Picture 2" descr="Image result for vacuum desali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6904" y="1214422"/>
            <a:ext cx="3367096" cy="2274936"/>
          </a:xfrm>
          <a:prstGeom prst="rect">
            <a:avLst/>
          </a:prstGeom>
          <a:noFill/>
        </p:spPr>
      </p:pic>
      <p:sp>
        <p:nvSpPr>
          <p:cNvPr id="24580" name="AutoShape 4" descr="Image result for chile solar distill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4582" name="Picture 6" descr="Image result for chile solar distil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6931" y="3500438"/>
            <a:ext cx="3377069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Questions involving hydrologic facts from around the world.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Trivia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country contains the most of the worlds fresh surface water?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Norway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Russia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Canada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Brazil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357686" y="5143512"/>
            <a:ext cx="327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Answer:		</a:t>
            </a:r>
            <a:r>
              <a:rPr lang="en-CA" sz="3600" dirty="0" smtClean="0"/>
              <a:t>Brazil</a:t>
            </a:r>
            <a:endParaRPr lang="en-CA" sz="3600" dirty="0"/>
          </a:p>
        </p:txBody>
      </p:sp>
      <p:sp>
        <p:nvSpPr>
          <p:cNvPr id="5" name="Rectangle 4"/>
          <p:cNvSpPr/>
          <p:nvPr/>
        </p:nvSpPr>
        <p:spPr>
          <a:xfrm>
            <a:off x="6000760" y="5072074"/>
            <a:ext cx="17859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5143512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Answer:	</a:t>
            </a:r>
            <a:r>
              <a:rPr lang="en-CA" sz="3200" dirty="0" smtClean="0"/>
              <a:t>     </a:t>
            </a:r>
            <a:r>
              <a:rPr lang="en-CA" sz="2400" dirty="0" smtClean="0"/>
              <a:t>Magnesium and calcium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3786182" y="5072074"/>
            <a:ext cx="371477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Water that contains </a:t>
            </a:r>
            <a:r>
              <a:rPr lang="en-CA" dirty="0" smtClean="0">
                <a:latin typeface="Aldhabi" pitchFamily="2" charset="-78"/>
                <a:cs typeface="Aldhabi" pitchFamily="2" charset="-78"/>
              </a:rPr>
              <a:t>___________ </a:t>
            </a:r>
            <a:r>
              <a:rPr lang="en-CA" dirty="0" smtClean="0">
                <a:latin typeface="+mj-lt"/>
                <a:cs typeface="Times New Roman" pitchFamily="18" charset="0"/>
              </a:rPr>
              <a:t>and</a:t>
            </a:r>
            <a:r>
              <a:rPr lang="en-CA" dirty="0" smtClean="0">
                <a:latin typeface="Aldhabi" pitchFamily="2" charset="-78"/>
                <a:cs typeface="Aldhabi" pitchFamily="2" charset="-78"/>
              </a:rPr>
              <a:t> ___________ </a:t>
            </a:r>
            <a:r>
              <a:rPr lang="en-CA" dirty="0" smtClean="0">
                <a:latin typeface="+mj-lt"/>
                <a:cs typeface="Aldhabi" pitchFamily="2" charset="-78"/>
              </a:rPr>
              <a:t>is consider ”hard water” </a:t>
            </a:r>
            <a:endParaRPr lang="en-CA" dirty="0" smtClean="0">
              <a:latin typeface="Aldhabi" pitchFamily="2" charset="-78"/>
              <a:cs typeface="Aldhabi" pitchFamily="2" charset="-78"/>
            </a:endParaRPr>
          </a:p>
          <a:p>
            <a:endParaRPr lang="en-CA" dirty="0" smtClean="0"/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Iron and </a:t>
            </a:r>
            <a:r>
              <a:rPr lang="en-CA" dirty="0" err="1" smtClean="0"/>
              <a:t>sulfur</a:t>
            </a:r>
            <a:endParaRPr lang="en-CA" dirty="0" smtClean="0"/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Magnesium and calcium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Phosphorus and carbon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Aluminum and tin</a:t>
            </a:r>
          </a:p>
          <a:p>
            <a:pPr>
              <a:buFont typeface="Wingdings" pitchFamily="2" charset="2"/>
              <a:buChar char="§"/>
            </a:pP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Aldhabi" pitchFamily="2" charset="-78"/>
                <a:cs typeface="Aldhabi" pitchFamily="2" charset="-78"/>
              </a:rPr>
              <a:t>___________  </a:t>
            </a:r>
            <a:r>
              <a:rPr lang="en-CA" dirty="0" smtClean="0">
                <a:latin typeface="+mj-lt"/>
                <a:cs typeface="Aldhabi" pitchFamily="2" charset="-78"/>
              </a:rPr>
              <a:t>gallons of water are used to produce one gallon of gasoline.</a:t>
            </a:r>
          </a:p>
          <a:p>
            <a:endParaRPr lang="en-CA" dirty="0" smtClean="0">
              <a:latin typeface="+mj-lt"/>
              <a:cs typeface="Aldhabi" pitchFamily="2" charset="-78"/>
            </a:endParaRPr>
          </a:p>
          <a:p>
            <a:r>
              <a:rPr lang="en-CA" dirty="0" smtClean="0">
                <a:latin typeface="+mj-lt"/>
                <a:cs typeface="Aldhabi" pitchFamily="2" charset="-78"/>
              </a:rPr>
              <a:t>12</a:t>
            </a:r>
          </a:p>
          <a:p>
            <a:r>
              <a:rPr lang="en-CA" dirty="0" smtClean="0">
                <a:latin typeface="+mj-lt"/>
                <a:cs typeface="Aldhabi" pitchFamily="2" charset="-78"/>
              </a:rPr>
              <a:t>20</a:t>
            </a:r>
          </a:p>
          <a:p>
            <a:r>
              <a:rPr lang="en-CA" dirty="0" smtClean="0">
                <a:latin typeface="+mj-lt"/>
                <a:cs typeface="Aldhabi" pitchFamily="2" charset="-78"/>
              </a:rPr>
              <a:t>10</a:t>
            </a:r>
          </a:p>
          <a:p>
            <a:r>
              <a:rPr lang="en-CA" dirty="0" smtClean="0">
                <a:latin typeface="+mj-lt"/>
                <a:cs typeface="Aldhabi" pitchFamily="2" charset="-78"/>
              </a:rPr>
              <a:t>16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3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357686" y="514351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Answer:		    </a:t>
            </a:r>
            <a:r>
              <a:rPr lang="en-CA" sz="3600" dirty="0" smtClean="0"/>
              <a:t>10</a:t>
            </a:r>
            <a:endParaRPr lang="en-CA" sz="3600" dirty="0"/>
          </a:p>
        </p:txBody>
      </p:sp>
      <p:sp>
        <p:nvSpPr>
          <p:cNvPr id="5" name="Rectangle 4"/>
          <p:cNvSpPr/>
          <p:nvPr/>
        </p:nvSpPr>
        <p:spPr>
          <a:xfrm>
            <a:off x="6000760" y="5072074"/>
            <a:ext cx="17859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7686" y="514351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Answer:		    </a:t>
            </a:r>
            <a:r>
              <a:rPr lang="en-CA" sz="3600" dirty="0" smtClean="0"/>
              <a:t>63%</a:t>
            </a:r>
            <a:endParaRPr lang="en-CA" sz="3600" dirty="0"/>
          </a:p>
        </p:txBody>
      </p:sp>
      <p:sp>
        <p:nvSpPr>
          <p:cNvPr id="5" name="Rectangle 4"/>
          <p:cNvSpPr/>
          <p:nvPr/>
        </p:nvSpPr>
        <p:spPr>
          <a:xfrm>
            <a:off x="6000760" y="5072074"/>
            <a:ext cx="17859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+mj-lt"/>
                <a:cs typeface="Aldhabi" pitchFamily="2" charset="-78"/>
              </a:rPr>
              <a:t>Hydro power accounts for </a:t>
            </a:r>
            <a:r>
              <a:rPr lang="en-CA" dirty="0" smtClean="0">
                <a:latin typeface="Aldhabi" pitchFamily="2" charset="-78"/>
                <a:cs typeface="Aldhabi" pitchFamily="2" charset="-78"/>
              </a:rPr>
              <a:t>___________ </a:t>
            </a:r>
            <a:r>
              <a:rPr lang="en-CA" dirty="0" smtClean="0">
                <a:latin typeface="+mj-lt"/>
                <a:cs typeface="Aldhabi" pitchFamily="2" charset="-78"/>
              </a:rPr>
              <a:t>of Canada’s energy production.</a:t>
            </a:r>
          </a:p>
          <a:p>
            <a:endParaRPr lang="en-CA" dirty="0" smtClean="0">
              <a:latin typeface="+mj-lt"/>
              <a:cs typeface="Aldhabi" pitchFamily="2" charset="-78"/>
            </a:endParaRPr>
          </a:p>
          <a:p>
            <a:r>
              <a:rPr lang="en-CA" dirty="0" smtClean="0">
                <a:latin typeface="+mj-lt"/>
                <a:cs typeface="Aldhabi" pitchFamily="2" charset="-78"/>
              </a:rPr>
              <a:t>24%</a:t>
            </a:r>
          </a:p>
          <a:p>
            <a:r>
              <a:rPr lang="en-CA" dirty="0" smtClean="0">
                <a:latin typeface="+mj-lt"/>
                <a:cs typeface="Aldhabi" pitchFamily="2" charset="-78"/>
              </a:rPr>
              <a:t>40%</a:t>
            </a:r>
          </a:p>
          <a:p>
            <a:r>
              <a:rPr lang="en-CA" dirty="0" smtClean="0">
                <a:latin typeface="+mj-lt"/>
                <a:cs typeface="Aldhabi" pitchFamily="2" charset="-78"/>
              </a:rPr>
              <a:t>31%</a:t>
            </a:r>
          </a:p>
          <a:p>
            <a:r>
              <a:rPr lang="en-CA" dirty="0" smtClean="0">
                <a:latin typeface="+mj-lt"/>
                <a:cs typeface="Aldhabi" pitchFamily="2" charset="-78"/>
              </a:rPr>
              <a:t>63%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57554" y="0"/>
            <a:ext cx="6072230" cy="4357694"/>
          </a:xfrm>
          <a:prstGeom prst="fram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14356"/>
            <a:ext cx="3143240" cy="4525963"/>
          </a:xfrm>
        </p:spPr>
        <p:txBody>
          <a:bodyPr>
            <a:normAutofit/>
          </a:bodyPr>
          <a:lstStyle/>
          <a:p>
            <a:r>
              <a:rPr lang="en-CA" sz="2000" dirty="0" smtClean="0"/>
              <a:t>1 in 5 nations are expected to have acute water shortages by 2040</a:t>
            </a:r>
          </a:p>
          <a:p>
            <a:endParaRPr lang="en-CA" sz="2000" dirty="0" smtClean="0"/>
          </a:p>
          <a:p>
            <a:r>
              <a:rPr lang="en-CA" sz="2000" dirty="0" smtClean="0"/>
              <a:t>Disrupted rainfall patterns and climate change causing shortages</a:t>
            </a:r>
          </a:p>
          <a:p>
            <a:endParaRPr lang="en-CA" sz="2000" dirty="0"/>
          </a:p>
        </p:txBody>
      </p:sp>
      <p:pic>
        <p:nvPicPr>
          <p:cNvPr id="1026" name="Picture 2" descr="Image result for water stress 2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3726" y="1"/>
            <a:ext cx="5590273" cy="4143380"/>
          </a:xfrm>
          <a:prstGeom prst="rect">
            <a:avLst/>
          </a:prstGeom>
          <a:noFill/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928794" y="5000636"/>
            <a:ext cx="6929486" cy="16430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Agriculture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accounts for between 70-90% of a country’s rain water consumption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0034" y="1714488"/>
            <a:ext cx="8215370" cy="4500594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571472" y="1857364"/>
            <a:ext cx="314324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people moving to urban centers during drought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stress on municipal water supplies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CA" sz="2000" dirty="0">
              <a:solidFill>
                <a:schemeClr val="bg1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Agriculture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consuming too much water, better technology is needed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6" name="Picture 6" descr="Image result for population den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928802"/>
            <a:ext cx="4342310" cy="2214578"/>
          </a:xfrm>
          <a:prstGeom prst="rect">
            <a:avLst/>
          </a:prstGeom>
          <a:noFill/>
        </p:spPr>
      </p:pic>
      <p:sp>
        <p:nvSpPr>
          <p:cNvPr id="20" name="Title 4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CA" dirty="0" smtClean="0"/>
              <a:t>Population Density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28662" y="5000636"/>
            <a:ext cx="7481776" cy="457200"/>
          </a:xfrm>
        </p:spPr>
        <p:txBody>
          <a:bodyPr/>
          <a:lstStyle/>
          <a:p>
            <a:r>
              <a:rPr lang="en-CA" dirty="0" smtClean="0"/>
              <a:t>Water Scarcity in Volatile Regions</a:t>
            </a:r>
            <a:endParaRPr lang="en-CA" dirty="0"/>
          </a:p>
        </p:txBody>
      </p:sp>
      <p:pic>
        <p:nvPicPr>
          <p:cNvPr id="12" name="Picture Placeholder 11" descr="WRI15_Syria-01_00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0"/>
            <a:ext cx="6542632" cy="4846638"/>
          </a:xfr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3000364" y="5429264"/>
            <a:ext cx="5357818" cy="107157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Many countries with high levels of geopolitical tension are also the same countries that ranked very high in the future water stress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Agriculture consumes the majority of a nation’s water resources</a:t>
            </a:r>
          </a:p>
          <a:p>
            <a:endParaRPr lang="en-CA" dirty="0" smtClean="0"/>
          </a:p>
          <a:p>
            <a:r>
              <a:rPr lang="en-CA" dirty="0" smtClean="0"/>
              <a:t>Many areas today are draining underground aquifers that take thousands of years to refill</a:t>
            </a:r>
          </a:p>
          <a:p>
            <a:endParaRPr lang="en-CA" dirty="0" smtClean="0"/>
          </a:p>
          <a:p>
            <a:r>
              <a:rPr lang="en-CA" dirty="0" smtClean="0"/>
              <a:t> Better irrigation technology can help take stress off of the local water supply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Agriculture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14612" y="5500702"/>
            <a:ext cx="6429388" cy="1571612"/>
          </a:xfrm>
        </p:spPr>
        <p:txBody>
          <a:bodyPr>
            <a:normAutofit/>
          </a:bodyPr>
          <a:lstStyle/>
          <a:p>
            <a:r>
              <a:rPr lang="en-CA" sz="2000" dirty="0" smtClean="0"/>
              <a:t>California is currently pumping water from its underground aquifers at a rate that doesn’t allow the resource to renew itself</a:t>
            </a:r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643446"/>
            <a:ext cx="8229600" cy="1143000"/>
          </a:xfrm>
        </p:spPr>
        <p:txBody>
          <a:bodyPr/>
          <a:lstStyle/>
          <a:p>
            <a:r>
              <a:rPr lang="en-CA" dirty="0" smtClean="0"/>
              <a:t>California Water Crisis</a:t>
            </a:r>
            <a:endParaRPr lang="en-CA" dirty="0"/>
          </a:p>
        </p:txBody>
      </p:sp>
      <p:pic>
        <p:nvPicPr>
          <p:cNvPr id="17410" name="Picture 2" descr="Image result for california water scarcity aquif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28" cy="4687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429288"/>
          </a:xfrm>
        </p:spPr>
        <p:txBody>
          <a:bodyPr>
            <a:normAutofit/>
          </a:bodyPr>
          <a:lstStyle/>
          <a:p>
            <a:r>
              <a:rPr lang="en-CA" dirty="0" smtClean="0"/>
              <a:t>Wells dug in the Central Valley were once able to reach water at 500 feet, but now have to be drilled 1000 feet or more</a:t>
            </a:r>
          </a:p>
          <a:p>
            <a:endParaRPr lang="en-CA" dirty="0" smtClean="0"/>
          </a:p>
          <a:p>
            <a:r>
              <a:rPr lang="en-CA" dirty="0" smtClean="0"/>
              <a:t>These wells are expensive, costing over </a:t>
            </a:r>
          </a:p>
          <a:p>
            <a:pPr>
              <a:buNone/>
            </a:pPr>
            <a:r>
              <a:rPr lang="en-CA" dirty="0" smtClean="0"/>
              <a:t>   $300 000 US </a:t>
            </a:r>
          </a:p>
          <a:p>
            <a:endParaRPr lang="en-CA" dirty="0" smtClean="0"/>
          </a:p>
          <a:p>
            <a:r>
              <a:rPr lang="en-CA" dirty="0" smtClean="0"/>
              <a:t>The water at these depths cannot be replenished as fast as it is being pumped</a:t>
            </a:r>
          </a:p>
          <a:p>
            <a:endParaRPr lang="en-CA" dirty="0" smtClean="0"/>
          </a:p>
          <a:p>
            <a:r>
              <a:rPr lang="en-CA" dirty="0" smtClean="0"/>
              <a:t>Depletion of these deep ground aquifers will only worsen California’s drought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en-CA" dirty="0" smtClean="0"/>
              <a:t>Saudi Arabia was at one point the world’s sixth-largest exporter of wheat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Saudi Arabia’s Farmland</a:t>
            </a:r>
            <a:endParaRPr lang="en-CA" dirty="0"/>
          </a:p>
        </p:txBody>
      </p:sp>
      <p:pic>
        <p:nvPicPr>
          <p:cNvPr id="18434" name="Picture 2" descr="Image result for saudi arabia farm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4572032" cy="4143404"/>
          </a:xfrm>
          <a:prstGeom prst="rect">
            <a:avLst/>
          </a:prstGeom>
          <a:noFill/>
        </p:spPr>
      </p:pic>
      <p:pic>
        <p:nvPicPr>
          <p:cNvPr id="1843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57200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571480"/>
            <a:ext cx="8229600" cy="4857784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Saudi Arabia pumped over 5 trillion gallons of water per year from its aquifers to fuel its agricultural industry</a:t>
            </a:r>
          </a:p>
          <a:p>
            <a:endParaRPr lang="en-CA" dirty="0" smtClean="0"/>
          </a:p>
          <a:p>
            <a:r>
              <a:rPr lang="en-CA" dirty="0" smtClean="0"/>
              <a:t>At this rate, Lake Erie would be drained in 25 years</a:t>
            </a:r>
          </a:p>
          <a:p>
            <a:endParaRPr lang="en-CA" dirty="0" smtClean="0"/>
          </a:p>
          <a:p>
            <a:r>
              <a:rPr lang="en-CA" dirty="0" smtClean="0"/>
              <a:t>2016 was Saudi Arabia’s </a:t>
            </a:r>
          </a:p>
          <a:p>
            <a:pPr>
              <a:buNone/>
            </a:pPr>
            <a:r>
              <a:rPr lang="en-CA" dirty="0" smtClean="0"/>
              <a:t>   last harvest, the </a:t>
            </a:r>
          </a:p>
          <a:p>
            <a:pPr>
              <a:buNone/>
            </a:pPr>
            <a:r>
              <a:rPr lang="en-CA" dirty="0" smtClean="0"/>
              <a:t>   country now depends </a:t>
            </a:r>
          </a:p>
          <a:p>
            <a:pPr>
              <a:buNone/>
            </a:pPr>
            <a:r>
              <a:rPr lang="en-CA" dirty="0" smtClean="0"/>
              <a:t>   on desalination</a:t>
            </a:r>
          </a:p>
          <a:p>
            <a:pPr>
              <a:buNone/>
            </a:pPr>
            <a:r>
              <a:rPr lang="en-CA" dirty="0" smtClean="0"/>
              <a:t>   for potable water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20482" name="Picture 2" descr="Image result for saudi arabia des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44" y="2714620"/>
            <a:ext cx="4429156" cy="3325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3351</TotalTime>
  <Words>493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Aldhabi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Where Did All the Water Go?</vt:lpstr>
      <vt:lpstr>PowerPoint Presentation</vt:lpstr>
      <vt:lpstr>Population Density</vt:lpstr>
      <vt:lpstr>Water Scarcity in Volatile Regions</vt:lpstr>
      <vt:lpstr>Agriculture</vt:lpstr>
      <vt:lpstr>California Water Crisis</vt:lpstr>
      <vt:lpstr>PowerPoint Presentation</vt:lpstr>
      <vt:lpstr>Saudi Arabia’s Farmland</vt:lpstr>
      <vt:lpstr>PowerPoint Presentation</vt:lpstr>
      <vt:lpstr>Desalination</vt:lpstr>
      <vt:lpstr>Solar Desalination</vt:lpstr>
      <vt:lpstr>Low Temperature Desalination</vt:lpstr>
      <vt:lpstr>Trivia</vt:lpstr>
      <vt:lpstr>Question 1</vt:lpstr>
      <vt:lpstr>Question 2</vt:lpstr>
      <vt:lpstr>Question 3</vt:lpstr>
      <vt:lpstr>Question 4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Dyl</dc:creator>
  <cp:lastModifiedBy>Lyons, Benjamin</cp:lastModifiedBy>
  <cp:revision>138</cp:revision>
  <dcterms:created xsi:type="dcterms:W3CDTF">2017-01-04T21:16:41Z</dcterms:created>
  <dcterms:modified xsi:type="dcterms:W3CDTF">2017-01-16T13:37:17Z</dcterms:modified>
</cp:coreProperties>
</file>