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259" r:id="rId5"/>
    <p:sldId id="260" r:id="rId6"/>
    <p:sldId id="264" r:id="rId7"/>
    <p:sldId id="263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Cooler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Temperature (C°)</c:v>
                </c:pt>
                <c:pt idx="1">
                  <c:v>Pressure (100 millibars)</c:v>
                </c:pt>
                <c:pt idx="2">
                  <c:v>Humidity (%)</c:v>
                </c:pt>
                <c:pt idx="3">
                  <c:v>Temperature Differential (C°)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26.8</c:v>
                </c:pt>
                <c:pt idx="1">
                  <c:v>10.029999999999999</c:v>
                </c:pt>
                <c:pt idx="2">
                  <c:v>41</c:v>
                </c:pt>
                <c:pt idx="3">
                  <c:v>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92-4FD2-AACC-B80B126B62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Pool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Temperature (C°)</c:v>
                </c:pt>
                <c:pt idx="1">
                  <c:v>Pressure (100 millibars)</c:v>
                </c:pt>
                <c:pt idx="2">
                  <c:v>Humidity (%)</c:v>
                </c:pt>
                <c:pt idx="3">
                  <c:v>Temperature Differential (C°)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</c:v>
                </c:pt>
                <c:pt idx="1">
                  <c:v>10.130000000000001</c:v>
                </c:pt>
                <c:pt idx="2">
                  <c:v>36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92-4FD2-AACC-B80B126B62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Temperature (C°)</c:v>
                </c:pt>
                <c:pt idx="1">
                  <c:v>Pressure (100 millibars)</c:v>
                </c:pt>
                <c:pt idx="2">
                  <c:v>Humidity (%)</c:v>
                </c:pt>
                <c:pt idx="3">
                  <c:v>Temperature Differential (C°)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27.5</c:v>
                </c:pt>
                <c:pt idx="1">
                  <c:v>10.02</c:v>
                </c:pt>
                <c:pt idx="2">
                  <c:v>44</c:v>
                </c:pt>
                <c:pt idx="3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92-4FD2-AACC-B80B126B6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7082080"/>
        <c:axId val="327077376"/>
      </c:barChart>
      <c:catAx>
        <c:axId val="32708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77376"/>
        <c:crosses val="autoZero"/>
        <c:auto val="1"/>
        <c:lblAlgn val="ctr"/>
        <c:lblOffset val="100"/>
        <c:noMultiLvlLbl val="0"/>
      </c:catAx>
      <c:valAx>
        <c:axId val="32707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8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Walk-In Cooler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EFF2750D-B4B3-474C-8B62-8B638DC31F7E}">
      <dgm:prSet phldrT="[Text]"/>
      <dgm:spPr/>
      <dgm:t>
        <a:bodyPr/>
        <a:lstStyle/>
        <a:p>
          <a:r>
            <a:rPr lang="en-US" dirty="0" smtClean="0"/>
            <a:t>Lower temperatures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Pool Area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99E0600D-9954-43F4-8926-13B8777FAAA1}">
      <dgm:prSet phldrT="[Text]"/>
      <dgm:spPr/>
      <dgm:t>
        <a:bodyPr/>
        <a:lstStyle/>
        <a:p>
          <a:r>
            <a:rPr lang="en-US" dirty="0" smtClean="0"/>
            <a:t>Higher temperatures and humidity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0791135C-9DAB-47F6-BE9C-A3E56A2DDA50}">
      <dgm:prSet phldrT="[Text]"/>
      <dgm:spPr/>
      <dgm:t>
        <a:bodyPr/>
        <a:lstStyle/>
        <a:p>
          <a:r>
            <a:rPr lang="en-US" dirty="0" smtClean="0"/>
            <a:t>CPU temperature closer to ambient</a:t>
          </a:r>
          <a:endParaRPr lang="en-US" dirty="0"/>
        </a:p>
      </dgm:t>
    </dgm:pt>
    <dgm:pt modelId="{D6057E63-9793-4991-97C1-30FC405E95A5}" type="parTrans" cxnId="{B3B26E9A-58E5-497B-BD59-F5567958C609}">
      <dgm:prSet/>
      <dgm:spPr/>
      <dgm:t>
        <a:bodyPr/>
        <a:lstStyle/>
        <a:p>
          <a:endParaRPr lang="en-US"/>
        </a:p>
      </dgm:t>
    </dgm:pt>
    <dgm:pt modelId="{B670C2A7-83CB-4F4C-BC19-A3A7C066A822}" type="sibTrans" cxnId="{B3B26E9A-58E5-497B-BD59-F5567958C609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US" dirty="0" smtClean="0"/>
            <a:t>Maker Space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50629C12-7464-4473-ADEF-1A284F8A9957}">
      <dgm:prSet phldrT="[Text]"/>
      <dgm:spPr/>
      <dgm:t>
        <a:bodyPr/>
        <a:lstStyle/>
        <a:p>
          <a:r>
            <a:rPr lang="en-US" dirty="0" smtClean="0"/>
            <a:t>Normal</a:t>
          </a:r>
          <a:r>
            <a:rPr lang="en-US" baseline="0" dirty="0" smtClean="0"/>
            <a:t> room temperature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5E7E8819-F483-44DF-919F-6E95468C8963}">
      <dgm:prSet phldrT="[Text]"/>
      <dgm:spPr/>
      <dgm:t>
        <a:bodyPr/>
        <a:lstStyle/>
        <a:p>
          <a:r>
            <a:rPr lang="en-US" dirty="0" smtClean="0"/>
            <a:t>CPU temperature differential expected to be the most pronounced in this setting</a:t>
          </a:r>
          <a:endParaRPr lang="en-US" dirty="0"/>
        </a:p>
      </dgm:t>
      <dgm:extLst/>
    </dgm:pt>
    <dgm:pt modelId="{C9D6A9DA-302E-4548-885F-28DE53027054}" type="parTrans" cxnId="{4900DF99-B2B3-456B-AD0C-5CC7040B8204}">
      <dgm:prSet/>
      <dgm:spPr/>
      <dgm:t>
        <a:bodyPr/>
        <a:lstStyle/>
        <a:p>
          <a:endParaRPr lang="en-US"/>
        </a:p>
      </dgm:t>
    </dgm:pt>
    <dgm:pt modelId="{88B013DA-0720-49D9-A5D2-47224518ADD0}" type="sibTrans" cxnId="{4900DF99-B2B3-456B-AD0C-5CC7040B8204}">
      <dgm:prSet/>
      <dgm:spPr/>
      <dgm:t>
        <a:bodyPr/>
        <a:lstStyle/>
        <a:p>
          <a:endParaRPr lang="en-US"/>
        </a:p>
      </dgm:t>
    </dgm:pt>
    <dgm:pt modelId="{789CD6DB-3A68-4A41-90BD-4F0CBB3617D1}">
      <dgm:prSet phldrT="[Text]"/>
      <dgm:spPr/>
      <dgm:t>
        <a:bodyPr/>
        <a:lstStyle/>
        <a:p>
          <a:r>
            <a:rPr lang="en-US" dirty="0" smtClean="0"/>
            <a:t>May cool down CPU while operating</a:t>
          </a:r>
          <a:endParaRPr lang="en-US" dirty="0"/>
        </a:p>
      </dgm:t>
    </dgm:pt>
    <dgm:pt modelId="{1A702531-A59F-4EE2-8246-E2EB0955D8B1}" type="sibTrans" cxnId="{62C10234-45D3-426A-8820-4C0D1D8CBA21}">
      <dgm:prSet/>
      <dgm:spPr/>
      <dgm:t>
        <a:bodyPr/>
        <a:lstStyle/>
        <a:p>
          <a:endParaRPr lang="en-US"/>
        </a:p>
      </dgm:t>
    </dgm:pt>
    <dgm:pt modelId="{C0BEB5FF-8DFB-40B9-A228-C0C6097DDDC4}" type="parTrans" cxnId="{62C10234-45D3-426A-8820-4C0D1D8CBA21}">
      <dgm:prSet/>
      <dgm:spPr/>
      <dgm:t>
        <a:bodyPr/>
        <a:lstStyle/>
        <a:p>
          <a:endParaRPr 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EEBBE2-729F-4D85-8CAE-C2B30FF126D2}" type="pres">
      <dgm:prSet presAssocID="{3929B1E1-4BC4-4C73-ABE8-27CEF96A36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1C66B-2222-40EF-8E11-88B88D0D3D24}" type="presOf" srcId="{4DF9FE7B-F642-4898-A360-D4E3814E1A3D}" destId="{674922F1-7266-4681-AD4F-1C618A5FFF23}" srcOrd="1" destOrd="0" presId="urn:microsoft.com/office/officeart/2005/8/layout/list1"/>
    <dgm:cxn modelId="{B1527982-10E5-4CE7-9744-094C706192AF}" type="presOf" srcId="{0791135C-9DAB-47F6-BE9C-A3E56A2DDA50}" destId="{5282638F-EFF2-4770-BB1A-21455422E45D}" srcOrd="0" destOrd="1" presId="urn:microsoft.com/office/officeart/2005/8/layout/list1"/>
    <dgm:cxn modelId="{459EDE1B-83A7-4B6B-B912-F01D5F962186}" type="presOf" srcId="{5E7E8819-F483-44DF-919F-6E95468C8963}" destId="{964E6811-5072-4466-B721-689C35A65029}" srcOrd="0" destOrd="1" presId="urn:microsoft.com/office/officeart/2005/8/layout/list1"/>
    <dgm:cxn modelId="{6108362B-9689-4D0E-8844-2D493AD2CE1C}" type="presOf" srcId="{60CDF8D0-D4FC-4467-A51E-79C5A58B0B2C}" destId="{5B203A22-00AF-46E7-9415-C6DAFD7E01CC}" srcOrd="1" destOrd="0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339A87A3-3EC4-4744-B773-ADAA643DE229}" type="presOf" srcId="{EFF2750D-B4B3-474C-8B62-8B638DC31F7E}" destId="{80259B02-529C-422B-91BE-D70198BA9F6C}" srcOrd="0" destOrd="0" presId="urn:microsoft.com/office/officeart/2005/8/layout/list1"/>
    <dgm:cxn modelId="{F00D43D3-2EBF-439E-A0F5-E3EE90A22AD7}" type="presOf" srcId="{3F442EA2-39BA-4C9A-AD59-755D4917D532}" destId="{E6A445EE-D086-4B01-B491-D67950A5A065}" srcOrd="0" destOrd="0" presId="urn:microsoft.com/office/officeart/2005/8/layout/list1"/>
    <dgm:cxn modelId="{80F58D57-B962-4C9D-B013-5548ADF87448}" type="presOf" srcId="{50629C12-7464-4473-ADEF-1A284F8A9957}" destId="{964E6811-5072-4466-B721-689C35A65029}" srcOrd="0" destOrd="0" presId="urn:microsoft.com/office/officeart/2005/8/layout/list1"/>
    <dgm:cxn modelId="{3EBFF094-02A9-4D87-B328-CDC32C77ABA8}" type="presOf" srcId="{3929B1E1-4BC4-4C73-ABE8-27CEF96A3652}" destId="{D0037F0D-DB9A-4BA4-97B4-D939B26E14DA}" srcOrd="0" destOrd="0" presId="urn:microsoft.com/office/officeart/2005/8/layout/list1"/>
    <dgm:cxn modelId="{2416B399-0486-41EC-9CA5-0704E3CCA3BD}" type="presOf" srcId="{4DF9FE7B-F642-4898-A360-D4E3814E1A3D}" destId="{7E290D25-335D-4339-A8E8-B036E46B5EB5}" srcOrd="0" destOrd="0" presId="urn:microsoft.com/office/officeart/2005/8/layout/list1"/>
    <dgm:cxn modelId="{4900DF99-B2B3-456B-AD0C-5CC7040B8204}" srcId="{60CDF8D0-D4FC-4467-A51E-79C5A58B0B2C}" destId="{5E7E8819-F483-44DF-919F-6E95468C8963}" srcOrd="1" destOrd="0" parTransId="{C9D6A9DA-302E-4548-885F-28DE53027054}" sibTransId="{88B013DA-0720-49D9-A5D2-47224518ADD0}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10498C3A-7068-4ABA-A4D0-3524C0D50310}" type="presOf" srcId="{789CD6DB-3A68-4A41-90BD-4F0CBB3617D1}" destId="{80259B02-529C-422B-91BE-D70198BA9F6C}" srcOrd="0" destOrd="1" presId="urn:microsoft.com/office/officeart/2005/8/layout/list1"/>
    <dgm:cxn modelId="{2BF18ED1-39D2-485A-8964-4E3198F8F4F0}" type="presOf" srcId="{60CDF8D0-D4FC-4467-A51E-79C5A58B0B2C}" destId="{864CB39B-29F9-473D-90E5-0686D86E278F}" srcOrd="0" destOrd="0" presId="urn:microsoft.com/office/officeart/2005/8/layout/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FE14672D-88A2-4DAE-AC76-CAB968FE519F}" type="presOf" srcId="{3929B1E1-4BC4-4C73-ABE8-27CEF96A3652}" destId="{21EEBBE2-729F-4D85-8CAE-C2B30FF126D2}" srcOrd="1" destOrd="0" presId="urn:microsoft.com/office/officeart/2005/8/layout/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3F0C293E-2E7E-4665-8D44-581D552DF9A1}" type="presOf" srcId="{99E0600D-9954-43F4-8926-13B8777FAAA1}" destId="{5282638F-EFF2-4770-BB1A-21455422E45D}" srcOrd="0" destOrd="0" presId="urn:microsoft.com/office/officeart/2005/8/layout/list1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41C27657-66EF-4C3B-8E9C-7B2E84A2DD1A}" type="presParOf" srcId="{E6A445EE-D086-4B01-B491-D67950A5A065}" destId="{6D3A9625-D3EB-4CA1-AB05-34452283708A}" srcOrd="0" destOrd="0" presId="urn:microsoft.com/office/officeart/2005/8/layout/list1"/>
    <dgm:cxn modelId="{0F3AA7EF-4CA3-4B58-8428-01B782E35A1B}" type="presParOf" srcId="{6D3A9625-D3EB-4CA1-AB05-34452283708A}" destId="{7E290D25-335D-4339-A8E8-B036E46B5EB5}" srcOrd="0" destOrd="0" presId="urn:microsoft.com/office/officeart/2005/8/layout/list1"/>
    <dgm:cxn modelId="{05E32DD5-D6B4-46E8-9A33-1E9C9AB9A269}" type="presParOf" srcId="{6D3A9625-D3EB-4CA1-AB05-34452283708A}" destId="{674922F1-7266-4681-AD4F-1C618A5FFF23}" srcOrd="1" destOrd="0" presId="urn:microsoft.com/office/officeart/2005/8/layout/list1"/>
    <dgm:cxn modelId="{9FEECAB6-0BBC-4A1B-84D0-174D9A555E14}" type="presParOf" srcId="{E6A445EE-D086-4B01-B491-D67950A5A065}" destId="{96C29850-0672-4B77-B5DE-2E1563038631}" srcOrd="1" destOrd="0" presId="urn:microsoft.com/office/officeart/2005/8/layout/list1"/>
    <dgm:cxn modelId="{A528E9B1-D521-4863-A216-D0A9CE821899}" type="presParOf" srcId="{E6A445EE-D086-4B01-B491-D67950A5A065}" destId="{80259B02-529C-422B-91BE-D70198BA9F6C}" srcOrd="2" destOrd="0" presId="urn:microsoft.com/office/officeart/2005/8/layout/list1"/>
    <dgm:cxn modelId="{CE2638FC-EFD3-4028-A5EC-A13F39B23B6E}" type="presParOf" srcId="{E6A445EE-D086-4B01-B491-D67950A5A065}" destId="{E53EFB4E-D3DB-42E1-82AC-148F7D29254F}" srcOrd="3" destOrd="0" presId="urn:microsoft.com/office/officeart/2005/8/layout/list1"/>
    <dgm:cxn modelId="{58882DC7-B418-4C0E-9C40-979E7405894F}" type="presParOf" srcId="{E6A445EE-D086-4B01-B491-D67950A5A065}" destId="{07AC1C38-F728-4390-9C76-57A49ED97DBB}" srcOrd="4" destOrd="0" presId="urn:microsoft.com/office/officeart/2005/8/layout/list1"/>
    <dgm:cxn modelId="{528A3CEB-C3AF-4445-93C9-8F3EC3713DF8}" type="presParOf" srcId="{07AC1C38-F728-4390-9C76-57A49ED97DBB}" destId="{D0037F0D-DB9A-4BA4-97B4-D939B26E14DA}" srcOrd="0" destOrd="0" presId="urn:microsoft.com/office/officeart/2005/8/layout/list1"/>
    <dgm:cxn modelId="{317D8306-6691-456A-A4FA-B393419286AC}" type="presParOf" srcId="{07AC1C38-F728-4390-9C76-57A49ED97DBB}" destId="{21EEBBE2-729F-4D85-8CAE-C2B30FF126D2}" srcOrd="1" destOrd="0" presId="urn:microsoft.com/office/officeart/2005/8/layout/list1"/>
    <dgm:cxn modelId="{98F94C20-C0D6-4186-A146-0D6C76241D1A}" type="presParOf" srcId="{E6A445EE-D086-4B01-B491-D67950A5A065}" destId="{AACB3FAF-C320-430D-84D4-71BA6D1761D1}" srcOrd="5" destOrd="0" presId="urn:microsoft.com/office/officeart/2005/8/layout/list1"/>
    <dgm:cxn modelId="{8B450F68-CFDE-4380-83DE-EA773429B7D2}" type="presParOf" srcId="{E6A445EE-D086-4B01-B491-D67950A5A065}" destId="{5282638F-EFF2-4770-BB1A-21455422E45D}" srcOrd="6" destOrd="0" presId="urn:microsoft.com/office/officeart/2005/8/layout/list1"/>
    <dgm:cxn modelId="{24CD9B09-6AA3-467D-8DA2-E5AAA2F789B5}" type="presParOf" srcId="{E6A445EE-D086-4B01-B491-D67950A5A065}" destId="{8CE827AA-77D8-4146-A665-00110A17769E}" srcOrd="7" destOrd="0" presId="urn:microsoft.com/office/officeart/2005/8/layout/list1"/>
    <dgm:cxn modelId="{FB163640-AD94-407A-B6EC-BB4E91BC1292}" type="presParOf" srcId="{E6A445EE-D086-4B01-B491-D67950A5A065}" destId="{34C9EE47-81AF-461E-8292-AB107AA0D367}" srcOrd="8" destOrd="0" presId="urn:microsoft.com/office/officeart/2005/8/layout/list1"/>
    <dgm:cxn modelId="{7327C346-CF30-43FF-B64D-2B052E21A33F}" type="presParOf" srcId="{34C9EE47-81AF-461E-8292-AB107AA0D367}" destId="{864CB39B-29F9-473D-90E5-0686D86E278F}" srcOrd="0" destOrd="0" presId="urn:microsoft.com/office/officeart/2005/8/layout/list1"/>
    <dgm:cxn modelId="{5161FA7C-C318-45F1-B871-A12BF4CBF838}" type="presParOf" srcId="{34C9EE47-81AF-461E-8292-AB107AA0D367}" destId="{5B203A22-00AF-46E7-9415-C6DAFD7E01CC}" srcOrd="1" destOrd="0" presId="urn:microsoft.com/office/officeart/2005/8/layout/list1"/>
    <dgm:cxn modelId="{93F8116E-4D1E-4684-915C-9483B1C46DD2}" type="presParOf" srcId="{E6A445EE-D086-4B01-B491-D67950A5A065}" destId="{DF9C1F84-81DE-4E5D-9537-C2D1A211B8B6}" srcOrd="9" destOrd="0" presId="urn:microsoft.com/office/officeart/2005/8/layout/list1"/>
    <dgm:cxn modelId="{51FDB8CA-627A-47A4-B82B-3746593054A5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273802"/>
          <a:ext cx="49784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379" tIns="354076" rIns="38637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Lower temperatures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May cool down CPU while operating</a:t>
          </a:r>
          <a:endParaRPr lang="en-US" sz="1700" kern="1200" dirty="0"/>
        </a:p>
      </dsp:txBody>
      <dsp:txXfrm>
        <a:off x="0" y="273802"/>
        <a:ext cx="4978400" cy="963900"/>
      </dsp:txXfrm>
    </dsp:sp>
    <dsp:sp modelId="{674922F1-7266-4681-AD4F-1C618A5FFF23}">
      <dsp:nvSpPr>
        <dsp:cNvPr id="0" name=""/>
        <dsp:cNvSpPr/>
      </dsp:nvSpPr>
      <dsp:spPr>
        <a:xfrm>
          <a:off x="248920" y="22882"/>
          <a:ext cx="3484880" cy="50184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20" tIns="0" rIns="131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Walk-In Cooler</a:t>
          </a:r>
          <a:endParaRPr lang="en-US" sz="1700" kern="1200" dirty="0"/>
        </a:p>
      </dsp:txBody>
      <dsp:txXfrm>
        <a:off x="273418" y="47380"/>
        <a:ext cx="3435884" cy="452844"/>
      </dsp:txXfrm>
    </dsp:sp>
    <dsp:sp modelId="{5282638F-EFF2-4770-BB1A-21455422E45D}">
      <dsp:nvSpPr>
        <dsp:cNvPr id="0" name=""/>
        <dsp:cNvSpPr/>
      </dsp:nvSpPr>
      <dsp:spPr>
        <a:xfrm>
          <a:off x="0" y="1580422"/>
          <a:ext cx="49784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379" tIns="354076" rIns="38637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Higher temperatures and humidity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CPU temperature closer to ambient</a:t>
          </a:r>
          <a:endParaRPr lang="en-US" sz="1700" kern="1200" dirty="0"/>
        </a:p>
      </dsp:txBody>
      <dsp:txXfrm>
        <a:off x="0" y="1580422"/>
        <a:ext cx="4978400" cy="963900"/>
      </dsp:txXfrm>
    </dsp:sp>
    <dsp:sp modelId="{21EEBBE2-729F-4D85-8CAE-C2B30FF126D2}">
      <dsp:nvSpPr>
        <dsp:cNvPr id="0" name=""/>
        <dsp:cNvSpPr/>
      </dsp:nvSpPr>
      <dsp:spPr>
        <a:xfrm>
          <a:off x="248920" y="1329502"/>
          <a:ext cx="3484880" cy="5018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20" tIns="0" rIns="131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Pool Area</a:t>
          </a:r>
          <a:endParaRPr lang="en-US" sz="1700" kern="1200" dirty="0"/>
        </a:p>
      </dsp:txBody>
      <dsp:txXfrm>
        <a:off x="273418" y="1354000"/>
        <a:ext cx="3435884" cy="452844"/>
      </dsp:txXfrm>
    </dsp:sp>
    <dsp:sp modelId="{964E6811-5072-4466-B721-689C35A65029}">
      <dsp:nvSpPr>
        <dsp:cNvPr id="0" name=""/>
        <dsp:cNvSpPr/>
      </dsp:nvSpPr>
      <dsp:spPr>
        <a:xfrm>
          <a:off x="0" y="2887042"/>
          <a:ext cx="4978400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379" tIns="354076" rIns="38637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Normal</a:t>
          </a:r>
          <a:r>
            <a:rPr lang="en-US" sz="1700" kern="1200" baseline="0" dirty="0" smtClean="0"/>
            <a:t> room temperature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CPU temperature differential expected to be the most pronounced in this setting</a:t>
          </a:r>
          <a:endParaRPr lang="en-US" sz="1700" kern="1200" dirty="0"/>
        </a:p>
      </dsp:txBody>
      <dsp:txXfrm>
        <a:off x="0" y="2887042"/>
        <a:ext cx="4978400" cy="1204875"/>
      </dsp:txXfrm>
    </dsp:sp>
    <dsp:sp modelId="{5B203A22-00AF-46E7-9415-C6DAFD7E01CC}">
      <dsp:nvSpPr>
        <dsp:cNvPr id="0" name=""/>
        <dsp:cNvSpPr/>
      </dsp:nvSpPr>
      <dsp:spPr>
        <a:xfrm>
          <a:off x="248920" y="2636122"/>
          <a:ext cx="3484880" cy="501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20" tIns="0" rIns="13172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Maker Space</a:t>
          </a:r>
          <a:endParaRPr lang="en-US" sz="1700" kern="1200" dirty="0"/>
        </a:p>
      </dsp:txBody>
      <dsp:txXfrm>
        <a:off x="273418" y="2660620"/>
        <a:ext cx="34358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High-altitude air balloon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James and Dylan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Develop a sensor and GPS system for the hot air balloon team</a:t>
            </a:r>
            <a:endParaRPr lang="en-US" dirty="0"/>
          </a:p>
          <a:p>
            <a:pPr lvl="2"/>
            <a:r>
              <a:rPr lang="en-US" dirty="0" smtClean="0"/>
              <a:t>The hot air balloon will embark on a 2-3 hour ascent into the upper atmosphere some time in June.</a:t>
            </a:r>
            <a:endParaRPr lang="en-US" dirty="0"/>
          </a:p>
          <a:p>
            <a:pPr lvl="3"/>
            <a:r>
              <a:rPr lang="en-US" dirty="0" smtClean="0"/>
              <a:t>A Raspberry Pi 3 board will be used to collect sensory data.</a:t>
            </a:r>
          </a:p>
          <a:p>
            <a:pPr lvl="3"/>
            <a:endParaRPr lang="en-US" dirty="0"/>
          </a:p>
        </p:txBody>
      </p:sp>
      <p:pic>
        <p:nvPicPr>
          <p:cNvPr id="5122" name="Picture 2" descr="Image result for high altitude ball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173" y="3348740"/>
            <a:ext cx="2509248" cy="3341119"/>
          </a:xfrm>
          <a:prstGeom prst="rect">
            <a:avLst/>
          </a:prstGeom>
          <a:noFill/>
        </p:spPr>
      </p:pic>
      <p:pic>
        <p:nvPicPr>
          <p:cNvPr id="5124" name="Picture 4" descr="Image result for high altitude ball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461" y="3622874"/>
            <a:ext cx="4965065" cy="2792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Programming the pi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We were able to find open-source code used to program the Raspberry Pi 3 to record data from the Sense HAT.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CA" dirty="0" smtClean="0"/>
              <a:t>The program spits out a table that has a series of time stamped data from the sensors.</a:t>
            </a:r>
            <a:endParaRPr lang="en-CA" dirty="0"/>
          </a:p>
        </p:txBody>
      </p:sp>
      <p:pic>
        <p:nvPicPr>
          <p:cNvPr id="5" name="Picture 4" descr="20170602_142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72" y="2991394"/>
            <a:ext cx="4859383" cy="2733403"/>
          </a:xfrm>
          <a:prstGeom prst="rect">
            <a:avLst/>
          </a:prstGeom>
        </p:spPr>
      </p:pic>
      <p:pic>
        <p:nvPicPr>
          <p:cNvPr id="6" name="Picture 5" descr="20170602_15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5486" y="2997704"/>
            <a:ext cx="4842359" cy="2723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9737" y="3111863"/>
            <a:ext cx="4673600" cy="3162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hat testing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tested the Sense HAT so far by operating it in three environments</a:t>
            </a:r>
          </a:p>
          <a:p>
            <a:r>
              <a:rPr lang="en-US" dirty="0" smtClean="0"/>
              <a:t>We hypothesized the following: </a:t>
            </a:r>
            <a:endParaRPr lang="en-US" dirty="0"/>
          </a:p>
        </p:txBody>
      </p:sp>
      <p:graphicFrame>
        <p:nvGraphicFramePr>
          <p:cNvPr id="9" name="Content Placeholder 8" descr="Vertical Box List diagram showing 3 groups arranged one below the other and bullet points are present under each group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13544095"/>
              </p:ext>
            </p:extLst>
          </p:nvPr>
        </p:nvGraphicFramePr>
        <p:xfrm>
          <a:off x="6400800" y="1600200"/>
          <a:ext cx="4978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1337" y="3204899"/>
            <a:ext cx="4483100" cy="29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readings over HALF AN hour</a:t>
            </a:r>
            <a:endParaRPr lang="en-US" dirty="0"/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6410331"/>
              </p:ext>
            </p:extLst>
          </p:nvPr>
        </p:nvGraphicFramePr>
        <p:xfrm>
          <a:off x="812800" y="1600200"/>
          <a:ext cx="1056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CA" sz="2400" dirty="0" smtClean="0"/>
              <a:t>The portable charger used for the Raspberry Pi was able to power it for all 3 tests</a:t>
            </a:r>
          </a:p>
          <a:p>
            <a:r>
              <a:rPr lang="en-CA" sz="2400" dirty="0" smtClean="0"/>
              <a:t>Still had power even after being in the </a:t>
            </a:r>
            <a:r>
              <a:rPr lang="en-CA" sz="2400" dirty="0" smtClean="0"/>
              <a:t>cooler</a:t>
            </a:r>
          </a:p>
          <a:p>
            <a:r>
              <a:rPr lang="en-CA" sz="2400" dirty="0" smtClean="0"/>
              <a:t>The Raspberry Pi seemed to stop recording data after ~ 10 minutes</a:t>
            </a:r>
            <a:endParaRPr lang="en-CA" sz="2400" dirty="0" smtClean="0"/>
          </a:p>
          <a:p>
            <a:r>
              <a:rPr lang="en-CA" sz="2400" dirty="0" smtClean="0"/>
              <a:t>Temperatures, except for the cooler, were within expected ranges</a:t>
            </a:r>
          </a:p>
          <a:p>
            <a:r>
              <a:rPr lang="en-CA" sz="2400" dirty="0" smtClean="0"/>
              <a:t>Cold isn’t picked up by the sensor, only heat or the absence of it. Low temperatures emphasize the heat given off by the CPU</a:t>
            </a:r>
            <a:endParaRPr lang="en-CA" sz="2400" dirty="0" smtClean="0"/>
          </a:p>
          <a:p>
            <a:r>
              <a:rPr lang="en-CA" sz="2400" dirty="0" smtClean="0"/>
              <a:t>Humidity was lower than expected in the pool </a:t>
            </a:r>
            <a:r>
              <a:rPr lang="en-CA" sz="2400" dirty="0" smtClean="0"/>
              <a:t>area</a:t>
            </a:r>
          </a:p>
          <a:p>
            <a:r>
              <a:rPr lang="en-CA" sz="2400" dirty="0" smtClean="0"/>
              <a:t>We should find a away to distance the HAT Sensor from the CPU</a:t>
            </a:r>
            <a:endParaRPr lang="en-CA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Are we ready to launch?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sz="3600" dirty="0" smtClean="0"/>
              <a:t>The Raspberry Pi and Sense HAT </a:t>
            </a:r>
            <a:r>
              <a:rPr lang="en-CA" sz="3600" dirty="0" smtClean="0"/>
              <a:t>are almost ready!</a:t>
            </a:r>
            <a:endParaRPr lang="en-CA" sz="3600" dirty="0" smtClean="0"/>
          </a:p>
          <a:p>
            <a:pPr algn="ctr">
              <a:buNone/>
            </a:pPr>
            <a:r>
              <a:rPr lang="en-CA" sz="3600" dirty="0" smtClean="0"/>
              <a:t>We just need to finish the </a:t>
            </a:r>
            <a:r>
              <a:rPr lang="en-CA" sz="3600" dirty="0" smtClean="0"/>
              <a:t>balloon and solve the residual heat issue!</a:t>
            </a:r>
            <a:endParaRPr lang="en-CA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C6412-8CE7-4C8A-96E9-2669F16D17E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997</TotalTime>
  <Words>290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Ocean design template</vt:lpstr>
      <vt:lpstr>High-altitude air balloon</vt:lpstr>
      <vt:lpstr>Assignment</vt:lpstr>
      <vt:lpstr>Programming the pi</vt:lpstr>
      <vt:lpstr>Sense hat testing</vt:lpstr>
      <vt:lpstr>Average readings over HALF AN hour</vt:lpstr>
      <vt:lpstr>Analysis</vt:lpstr>
      <vt:lpstr>Are we ready to launch?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High-altitude air balloon</dc:title>
  <dc:creator>Howe, Dylan</dc:creator>
  <cp:lastModifiedBy>Hallihan, Ashley (ASD-N)</cp:lastModifiedBy>
  <cp:revision>33</cp:revision>
  <dcterms:created xsi:type="dcterms:W3CDTF">2017-06-01T17:30:48Z</dcterms:created>
  <dcterms:modified xsi:type="dcterms:W3CDTF">2017-06-08T14:33:35Z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