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56" r:id="rId2"/>
    <p:sldId id="257" r:id="rId3"/>
    <p:sldId id="258" r:id="rId4"/>
    <p:sldId id="259" r:id="rId5"/>
    <p:sldId id="270" r:id="rId6"/>
    <p:sldId id="260" r:id="rId7"/>
    <p:sldId id="264" r:id="rId8"/>
    <p:sldId id="265" r:id="rId9"/>
    <p:sldId id="261" r:id="rId10"/>
    <p:sldId id="266" r:id="rId11"/>
    <p:sldId id="262" r:id="rId12"/>
    <p:sldId id="267" r:id="rId13"/>
    <p:sldId id="263" r:id="rId14"/>
    <p:sldId id="268" r:id="rId15"/>
    <p:sldId id="269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E62835-97DE-42CC-8B46-A610523A1875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089447-C36C-4AD7-847D-EE683DF00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65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9CED33A-3E3C-4D11-861D-AF1611AA40C2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CF85F64-06A1-4C13-AB77-4F88DFE253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CED33A-3E3C-4D11-861D-AF1611AA40C2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F85F64-06A1-4C13-AB77-4F88DFE25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CED33A-3E3C-4D11-861D-AF1611AA40C2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F85F64-06A1-4C13-AB77-4F88DFE25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CED33A-3E3C-4D11-861D-AF1611AA40C2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F85F64-06A1-4C13-AB77-4F88DFE25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9CED33A-3E3C-4D11-861D-AF1611AA40C2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CF85F64-06A1-4C13-AB77-4F88DFE253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CED33A-3E3C-4D11-861D-AF1611AA40C2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CF85F64-06A1-4C13-AB77-4F88DFE253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CED33A-3E3C-4D11-861D-AF1611AA40C2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CF85F64-06A1-4C13-AB77-4F88DFE25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CED33A-3E3C-4D11-861D-AF1611AA40C2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F85F64-06A1-4C13-AB77-4F88DFE253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CED33A-3E3C-4D11-861D-AF1611AA40C2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F85F64-06A1-4C13-AB77-4F88DFE25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9CED33A-3E3C-4D11-861D-AF1611AA40C2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CF85F64-06A1-4C13-AB77-4F88DFE253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9CED33A-3E3C-4D11-861D-AF1611AA40C2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CF85F64-06A1-4C13-AB77-4F88DFE253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9CED33A-3E3C-4D11-861D-AF1611AA40C2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CF85F64-06A1-4C13-AB77-4F88DFE253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Chemistry 122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Neutralization Reactions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8934679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41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solution of known concentration is called the </a:t>
            </a:r>
            <a:r>
              <a:rPr lang="en-US" b="1" dirty="0" smtClean="0"/>
              <a:t>standard solution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This solution is added to the unknown concentration through a </a:t>
            </a:r>
            <a:r>
              <a:rPr lang="en-US" dirty="0" err="1" smtClean="0"/>
              <a:t>buret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Once the neutralization takes place, there is a colour change, and </a:t>
            </a:r>
            <a:r>
              <a:rPr lang="en-US" b="1" dirty="0" smtClean="0"/>
              <a:t>endpoint</a:t>
            </a:r>
            <a:r>
              <a:rPr lang="en-US" dirty="0" smtClean="0"/>
              <a:t> is achieved.</a:t>
            </a:r>
          </a:p>
          <a:p>
            <a:r>
              <a:rPr lang="en-US" dirty="0" smtClean="0"/>
              <a:t>Neutralization means the pH is 7.</a:t>
            </a:r>
          </a:p>
          <a:p>
            <a:r>
              <a:rPr lang="en-US" dirty="0" smtClean="0"/>
              <a:t>At this point, there is only water and salt present in the solution.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4119"/>
            <a:ext cx="6324600" cy="6694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74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Experimental vs. Derived Concentrations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Titrations can be performed in the lab as well as determined through calculations.</a:t>
            </a:r>
          </a:p>
          <a:p>
            <a:endParaRPr lang="en-US" dirty="0" smtClean="0"/>
          </a:p>
          <a:p>
            <a:r>
              <a:rPr lang="en-US" dirty="0" smtClean="0"/>
              <a:t>Ex. Page 616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Q. 32, 33, 36, 37 p. 616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04800"/>
            <a:ext cx="2449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Q. 32, 33, 36, 37 p. 616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066800"/>
            <a:ext cx="7969170" cy="1295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8" y="2590800"/>
            <a:ext cx="7947561" cy="3647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06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5943600" cy="403013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182532"/>
            <a:ext cx="6844496" cy="107526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10" y="5253251"/>
            <a:ext cx="6692096" cy="147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18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Acid-Base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an acid and base mix, if the number of </a:t>
            </a:r>
            <a:r>
              <a:rPr lang="en-US" dirty="0" smtClean="0">
                <a:solidFill>
                  <a:srgbClr val="FFFF00"/>
                </a:solidFill>
              </a:rPr>
              <a:t>hydrogen ions </a:t>
            </a:r>
            <a:r>
              <a:rPr lang="en-US" dirty="0" smtClean="0"/>
              <a:t>is </a:t>
            </a:r>
            <a:r>
              <a:rPr lang="en-US" b="1" dirty="0" smtClean="0"/>
              <a:t>EQUAL</a:t>
            </a:r>
            <a:r>
              <a:rPr lang="en-US" dirty="0" smtClean="0"/>
              <a:t> to the number of </a:t>
            </a:r>
            <a:r>
              <a:rPr lang="en-US" dirty="0" smtClean="0">
                <a:solidFill>
                  <a:srgbClr val="00B050"/>
                </a:solidFill>
              </a:rPr>
              <a:t>hydroxide ions</a:t>
            </a:r>
            <a:r>
              <a:rPr lang="en-US" dirty="0" smtClean="0"/>
              <a:t>, a </a:t>
            </a:r>
            <a:r>
              <a:rPr lang="en-US" b="1" dirty="0" smtClean="0">
                <a:solidFill>
                  <a:srgbClr val="00B0F0"/>
                </a:solidFill>
              </a:rPr>
              <a:t>neutral</a:t>
            </a:r>
            <a:r>
              <a:rPr lang="en-US" dirty="0" smtClean="0"/>
              <a:t> solution results.</a:t>
            </a:r>
          </a:p>
          <a:p>
            <a:endParaRPr lang="en-US" dirty="0" smtClean="0"/>
          </a:p>
          <a:p>
            <a:r>
              <a:rPr lang="en-US" dirty="0" smtClean="0"/>
              <a:t>This typically only happens with strong acids and strong bases.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Neutralization Reactions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acid-base reaction in which a </a:t>
            </a:r>
            <a:r>
              <a:rPr lang="en-US" b="1" dirty="0" smtClean="0">
                <a:solidFill>
                  <a:srgbClr val="92D050"/>
                </a:solidFill>
              </a:rPr>
              <a:t>salt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00B0F0"/>
                </a:solidFill>
              </a:rPr>
              <a:t>water</a:t>
            </a:r>
            <a:r>
              <a:rPr lang="en-US" dirty="0" smtClean="0"/>
              <a:t> are products is a </a:t>
            </a:r>
            <a:r>
              <a:rPr lang="en-US" i="1" dirty="0" smtClean="0">
                <a:solidFill>
                  <a:srgbClr val="FFFF00"/>
                </a:solidFill>
              </a:rPr>
              <a:t>neutralization reaction.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b="1" dirty="0" smtClean="0">
                <a:solidFill>
                  <a:srgbClr val="92D050"/>
                </a:solidFill>
              </a:rPr>
              <a:t>salt</a:t>
            </a:r>
            <a:r>
              <a:rPr lang="en-US" dirty="0" smtClean="0">
                <a:solidFill>
                  <a:srgbClr val="92D050"/>
                </a:solidFill>
              </a:rPr>
              <a:t> is a compound where the anion comes from an acid and </a:t>
            </a:r>
            <a:r>
              <a:rPr lang="en-US" dirty="0" err="1" smtClean="0">
                <a:solidFill>
                  <a:srgbClr val="92D050"/>
                </a:solidFill>
              </a:rPr>
              <a:t>cation</a:t>
            </a:r>
            <a:r>
              <a:rPr lang="en-US" dirty="0" smtClean="0">
                <a:solidFill>
                  <a:srgbClr val="92D050"/>
                </a:solidFill>
              </a:rPr>
              <a:t> comes from the base.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>
                <a:solidFill>
                  <a:srgbClr val="FFFF00"/>
                </a:solidFill>
              </a:rPr>
              <a:t>hydronium</a:t>
            </a:r>
            <a:r>
              <a:rPr lang="en-US" dirty="0" smtClean="0">
                <a:solidFill>
                  <a:srgbClr val="FFFF00"/>
                </a:solidFill>
              </a:rPr>
              <a:t> (hydrogen ion) </a:t>
            </a:r>
            <a:r>
              <a:rPr lang="en-US" dirty="0" smtClean="0"/>
              <a:t>and the hydroxide ion combine to form water.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Neutralization Reactions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534400" cy="4526280"/>
          </a:xfrm>
        </p:spPr>
        <p:txBody>
          <a:bodyPr/>
          <a:lstStyle/>
          <a:p>
            <a:r>
              <a:rPr lang="en-US" dirty="0" smtClean="0"/>
              <a:t>When an acid and a base mix, and the hydrogen ions equal the hydroxide ions in the solution, the </a:t>
            </a:r>
            <a:r>
              <a:rPr lang="en-US" b="1" u="sng" dirty="0" smtClean="0">
                <a:solidFill>
                  <a:srgbClr val="FFFF00"/>
                </a:solidFill>
              </a:rPr>
              <a:t>equivalence point </a:t>
            </a:r>
            <a:r>
              <a:rPr lang="en-US" dirty="0" smtClean="0"/>
              <a:t>is met.</a:t>
            </a:r>
          </a:p>
          <a:p>
            <a:endParaRPr lang="en-US" dirty="0" smtClean="0"/>
          </a:p>
          <a:p>
            <a:r>
              <a:rPr lang="en-US" b="1" u="sng" dirty="0" smtClean="0"/>
              <a:t>Mole ratio </a:t>
            </a:r>
            <a:r>
              <a:rPr lang="en-US" dirty="0" smtClean="0"/>
              <a:t>is valuable in determining the number of moles required of the base/acid for all of the acid/base to react.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066800"/>
            <a:ext cx="8915400" cy="3966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71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68924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6" y="811607"/>
            <a:ext cx="8458200" cy="45262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/>
              <a:t>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SO</a:t>
            </a:r>
            <a:r>
              <a:rPr lang="en-US" sz="2800" baseline="-25000" dirty="0" smtClean="0"/>
              <a:t>4(</a:t>
            </a:r>
            <a:r>
              <a:rPr lang="en-US" sz="2800" baseline="-25000" dirty="0" err="1" smtClean="0"/>
              <a:t>aq</a:t>
            </a:r>
            <a:r>
              <a:rPr lang="en-US" sz="2800" baseline="-25000" dirty="0" smtClean="0"/>
              <a:t>)</a:t>
            </a:r>
            <a:r>
              <a:rPr lang="en-US" sz="2800" dirty="0" smtClean="0"/>
              <a:t>  +  2NaOH</a:t>
            </a:r>
            <a:r>
              <a:rPr lang="en-US" sz="2800" baseline="-25000" dirty="0" smtClean="0"/>
              <a:t>(</a:t>
            </a:r>
            <a:r>
              <a:rPr lang="en-US" sz="2800" baseline="-25000" dirty="0" err="1" smtClean="0"/>
              <a:t>aq</a:t>
            </a:r>
            <a:r>
              <a:rPr lang="en-US" sz="2800" baseline="-25000" dirty="0" smtClean="0"/>
              <a:t>)  </a:t>
            </a:r>
            <a:r>
              <a:rPr lang="en-US" sz="2800" dirty="0" smtClean="0">
                <a:latin typeface="Calibri"/>
              </a:rPr>
              <a:t>→ </a:t>
            </a:r>
            <a:r>
              <a:rPr lang="en-US" sz="2800" dirty="0" smtClean="0"/>
              <a:t>2H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(l)</a:t>
            </a:r>
            <a:r>
              <a:rPr lang="en-US" sz="2800" dirty="0" smtClean="0"/>
              <a:t>  +  Na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SO</a:t>
            </a:r>
            <a:r>
              <a:rPr lang="en-US" sz="2800" baseline="-25000" dirty="0" smtClean="0"/>
              <a:t>4(</a:t>
            </a:r>
            <a:r>
              <a:rPr lang="en-US" sz="2800" baseline="-25000" dirty="0" err="1" smtClean="0"/>
              <a:t>aq</a:t>
            </a:r>
            <a:r>
              <a:rPr lang="en-US" sz="2800" baseline="-25000" dirty="0" smtClean="0"/>
              <a:t>)</a:t>
            </a:r>
            <a:endParaRPr lang="en-US" sz="2800" dirty="0" smtClean="0"/>
          </a:p>
          <a:p>
            <a:pPr algn="ctr"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How many moles of sulfuric acid are needed for 0.50 mol of sodium hydroxide to completely react?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n</a:t>
            </a:r>
            <a:r>
              <a:rPr lang="en-US" sz="2800" baseline="-25000" dirty="0" err="1" smtClean="0"/>
              <a:t>sulfuric</a:t>
            </a:r>
            <a:r>
              <a:rPr lang="en-US" sz="2800" baseline="-25000" dirty="0" smtClean="0"/>
              <a:t> acid</a:t>
            </a:r>
            <a:r>
              <a:rPr lang="en-US" sz="2800" dirty="0" smtClean="0"/>
              <a:t> 	= 0.50mol  x ½</a:t>
            </a:r>
          </a:p>
          <a:p>
            <a:pPr>
              <a:buNone/>
            </a:pPr>
            <a:r>
              <a:rPr lang="en-US" sz="2800" dirty="0" smtClean="0"/>
              <a:t>			= 0.25mol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Q. 30,31, p. 614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074746"/>
            <a:ext cx="6614080" cy="37832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371600"/>
            <a:ext cx="8113455" cy="2057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90600" y="533400"/>
            <a:ext cx="441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/>
              <a:t>Q. 30,31, p. 614</a:t>
            </a:r>
          </a:p>
        </p:txBody>
      </p:sp>
    </p:spTree>
    <p:extLst>
      <p:ext uri="{BB962C8B-B14F-4D97-AF65-F5344CB8AC3E}">
        <p14:creationId xmlns:p14="http://schemas.microsoft.com/office/powerpoint/2010/main" val="174280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762000"/>
            <a:ext cx="7273636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59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in a Neutralization Reaction: </a:t>
            </a:r>
            <a:r>
              <a:rPr lang="en-US" b="1" dirty="0" smtClean="0"/>
              <a:t>Titration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measured volume of an acid solution of unknown concentration is added to a flask.</a:t>
            </a:r>
          </a:p>
          <a:p>
            <a:endParaRPr lang="en-US" dirty="0" smtClean="0"/>
          </a:p>
          <a:p>
            <a:r>
              <a:rPr lang="en-US" dirty="0" smtClean="0"/>
              <a:t>Several drops of an </a:t>
            </a:r>
            <a:r>
              <a:rPr lang="en-US" b="1" dirty="0" smtClean="0"/>
              <a:t>indicator</a:t>
            </a:r>
            <a:r>
              <a:rPr lang="en-US" dirty="0" smtClean="0"/>
              <a:t> are added to the solution while the flask is gently swirled.</a:t>
            </a:r>
          </a:p>
          <a:p>
            <a:endParaRPr lang="en-US" dirty="0" smtClean="0"/>
          </a:p>
          <a:p>
            <a:r>
              <a:rPr lang="en-US" dirty="0" smtClean="0"/>
              <a:t>Measured volumes of a base of known concentration are mixed into the acid until the indicator just barely changes colour.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6879</TotalTime>
  <Words>356</Words>
  <Application>Microsoft Office PowerPoint</Application>
  <PresentationFormat>On-screen Show (4:3)</PresentationFormat>
  <Paragraphs>48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Rockwell</vt:lpstr>
      <vt:lpstr>Wingdings 2</vt:lpstr>
      <vt:lpstr>Foundry</vt:lpstr>
      <vt:lpstr>Chemistry 122</vt:lpstr>
      <vt:lpstr>Acid-Base Reactions</vt:lpstr>
      <vt:lpstr>Neutralization Reactions</vt:lpstr>
      <vt:lpstr>Neutralization Reactions</vt:lpstr>
      <vt:lpstr>PowerPoint Presentation</vt:lpstr>
      <vt:lpstr>Example</vt:lpstr>
      <vt:lpstr>PowerPoint Presentation</vt:lpstr>
      <vt:lpstr>PowerPoint Presentation</vt:lpstr>
      <vt:lpstr>Steps in a Neutralization Reaction: Titration</vt:lpstr>
      <vt:lpstr>PowerPoint Presentation</vt:lpstr>
      <vt:lpstr>Definitions</vt:lpstr>
      <vt:lpstr>PowerPoint Presentation</vt:lpstr>
      <vt:lpstr>Experimental vs. Derived Concentrations</vt:lpstr>
      <vt:lpstr>PowerPoint Presentation</vt:lpstr>
      <vt:lpstr>PowerPoint Presentation</vt:lpstr>
    </vt:vector>
  </TitlesOfParts>
  <Company>Miramichi Valley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122</dc:title>
  <dc:creator>Cripps, Kimberley (ED16)</dc:creator>
  <cp:lastModifiedBy>Casey, Shelley (ASD-N)</cp:lastModifiedBy>
  <cp:revision>44</cp:revision>
  <cp:lastPrinted>2017-12-04T20:51:56Z</cp:lastPrinted>
  <dcterms:created xsi:type="dcterms:W3CDTF">2009-11-19T16:26:04Z</dcterms:created>
  <dcterms:modified xsi:type="dcterms:W3CDTF">2018-05-14T19:03:48Z</dcterms:modified>
</cp:coreProperties>
</file>