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71" r:id="rId9"/>
    <p:sldId id="262" r:id="rId10"/>
    <p:sldId id="272" r:id="rId11"/>
    <p:sldId id="274" r:id="rId12"/>
    <p:sldId id="280" r:id="rId13"/>
    <p:sldId id="281" r:id="rId14"/>
    <p:sldId id="263" r:id="rId15"/>
    <p:sldId id="275" r:id="rId16"/>
    <p:sldId id="264" r:id="rId17"/>
    <p:sldId id="283" r:id="rId18"/>
    <p:sldId id="265" r:id="rId19"/>
    <p:sldId id="276" r:id="rId20"/>
    <p:sldId id="282" r:id="rId21"/>
    <p:sldId id="266" r:id="rId22"/>
    <p:sldId id="267" r:id="rId23"/>
    <p:sldId id="270" r:id="rId24"/>
    <p:sldId id="277" r:id="rId25"/>
    <p:sldId id="268" r:id="rId26"/>
    <p:sldId id="278" r:id="rId27"/>
    <p:sldId id="279" r:id="rId28"/>
    <p:sldId id="269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>
      <p:cViewPr varScale="1">
        <p:scale>
          <a:sx n="74" d="100"/>
          <a:sy n="74" d="100"/>
        </p:scale>
        <p:origin x="2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830E65-73EE-4F33-B7CB-03769B640667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F6B773F-EC5A-4993-8AEA-E02DBFCB2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73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61E8D-00BD-4380-8F03-BB9E0F188B96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3201B-6C78-4F60-B718-7B6E37BD3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15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3201B-6C78-4F60-B718-7B6E37BD3A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36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3201B-6C78-4F60-B718-7B6E37BD3A1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37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3201B-6C78-4F60-B718-7B6E37BD3A1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596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3201B-6C78-4F60-B718-7B6E37BD3A1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325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3201B-6C78-4F60-B718-7B6E37BD3A1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890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3201B-6C78-4F60-B718-7B6E37BD3A1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32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3201B-6C78-4F60-B718-7B6E37BD3A1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52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3201B-6C78-4F60-B718-7B6E37BD3A1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630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3201B-6C78-4F60-B718-7B6E37BD3A1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885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3201B-6C78-4F60-B718-7B6E37BD3A1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180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3201B-6C78-4F60-B718-7B6E37BD3A1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3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3201B-6C78-4F60-B718-7B6E37BD3A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310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3201B-6C78-4F60-B718-7B6E37BD3A1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844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3201B-6C78-4F60-B718-7B6E37BD3A1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657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3201B-6C78-4F60-B718-7B6E37BD3A1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379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3201B-6C78-4F60-B718-7B6E37BD3A1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311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3201B-6C78-4F60-B718-7B6E37BD3A1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61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3201B-6C78-4F60-B718-7B6E37BD3A1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465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3201B-6C78-4F60-B718-7B6E37BD3A1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670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3201B-6C78-4F60-B718-7B6E37BD3A1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00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3201B-6C78-4F60-B718-7B6E37BD3A1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53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3201B-6C78-4F60-B718-7B6E37BD3A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80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3201B-6C78-4F60-B718-7B6E37BD3A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7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3201B-6C78-4F60-B718-7B6E37BD3A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16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3201B-6C78-4F60-B718-7B6E37BD3A1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45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3201B-6C78-4F60-B718-7B6E37BD3A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33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3201B-6C78-4F60-B718-7B6E37BD3A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48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3201B-6C78-4F60-B718-7B6E37BD3A1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70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C17-0674-42E8-8296-C2C09D43FE5F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18CC1C-4712-4C5E-8229-654D9D87D6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C17-0674-42E8-8296-C2C09D43FE5F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CC1C-4712-4C5E-8229-654D9D87D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718CC1C-4712-4C5E-8229-654D9D87D6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C17-0674-42E8-8296-C2C09D43FE5F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C17-0674-42E8-8296-C2C09D43FE5F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718CC1C-4712-4C5E-8229-654D9D87D6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C17-0674-42E8-8296-C2C09D43FE5F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18CC1C-4712-4C5E-8229-654D9D87D6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F06EC17-0674-42E8-8296-C2C09D43FE5F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CC1C-4712-4C5E-8229-654D9D87D6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C17-0674-42E8-8296-C2C09D43FE5F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718CC1C-4712-4C5E-8229-654D9D87D6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C17-0674-42E8-8296-C2C09D43FE5F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718CC1C-4712-4C5E-8229-654D9D87D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C17-0674-42E8-8296-C2C09D43FE5F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18CC1C-4712-4C5E-8229-654D9D87D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18CC1C-4712-4C5E-8229-654D9D87D6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EC17-0674-42E8-8296-C2C09D43FE5F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718CC1C-4712-4C5E-8229-654D9D87D6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F06EC17-0674-42E8-8296-C2C09D43FE5F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F06EC17-0674-42E8-8296-C2C09D43FE5F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18CC1C-4712-4C5E-8229-654D9D87D6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MTQKBn2Is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LNSlSEJdMr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Hydrocarbon Compounds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 122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Fuse School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4572000"/>
            <a:ext cx="7964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Intro to hydrocarbons</a:t>
            </a:r>
            <a:r>
              <a:rPr lang="en-US" dirty="0" smtClean="0">
                <a:hlinkClick r:id="rId4"/>
              </a:rPr>
              <a:t>https://www.youtube.com/watch?v=LNSlSEJdMrU -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151" y="0"/>
            <a:ext cx="6788449" cy="6628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14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069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0"/>
            <a:ext cx="5410200" cy="6333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032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685800"/>
            <a:ext cx="1867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697  #1 &amp;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9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685800"/>
            <a:ext cx="1867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697  #1 &amp; 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51" y="1347569"/>
            <a:ext cx="8332077" cy="1066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51" y="3886200"/>
            <a:ext cx="8225524" cy="990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" y="2414369"/>
            <a:ext cx="9040513" cy="107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28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762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Naming and Drawing Branched-Chain Alkanes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Carbon can bond with other carbon atoms that are not necessarily in a continuous line</a:t>
            </a:r>
          </a:p>
          <a:p>
            <a:r>
              <a:rPr lang="en-US" dirty="0" smtClean="0"/>
              <a:t>When a </a:t>
            </a:r>
            <a:r>
              <a:rPr lang="en-US" i="1" dirty="0" smtClean="0"/>
              <a:t>hydrocarbon group </a:t>
            </a:r>
            <a:r>
              <a:rPr lang="en-US" dirty="0" smtClean="0"/>
              <a:t>is attached to a carbon atom in a straight line, it is referred to as a </a:t>
            </a:r>
            <a:r>
              <a:rPr lang="en-US" b="1" dirty="0" smtClean="0"/>
              <a:t>substituent – also called an alkyl group</a:t>
            </a:r>
          </a:p>
          <a:p>
            <a:r>
              <a:rPr lang="en-US" dirty="0" smtClean="0"/>
              <a:t>The longest chain of carbon atoms is called the </a:t>
            </a:r>
            <a:r>
              <a:rPr lang="en-US" b="1" dirty="0" smtClean="0"/>
              <a:t>parent</a:t>
            </a:r>
            <a:r>
              <a:rPr lang="en-US" dirty="0" smtClean="0"/>
              <a:t> </a:t>
            </a:r>
            <a:r>
              <a:rPr lang="en-US" dirty="0" err="1" smtClean="0"/>
              <a:t>alkane</a:t>
            </a:r>
            <a:endParaRPr lang="en-US" dirty="0" smtClean="0"/>
          </a:p>
          <a:p>
            <a:r>
              <a:rPr lang="en-US" dirty="0" smtClean="0"/>
              <a:t>All other parts of the chain are referred to as </a:t>
            </a:r>
            <a:r>
              <a:rPr lang="en-US" b="1" u="sng" dirty="0" err="1" smtClean="0"/>
              <a:t>substituents</a:t>
            </a:r>
            <a:endParaRPr lang="en-US" b="1" u="sng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30" y="1099812"/>
            <a:ext cx="8878539" cy="465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03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Alkyl Groups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marL="514350" indent="-514350"/>
            <a:r>
              <a:rPr lang="en-US" dirty="0" smtClean="0"/>
              <a:t>The –</a:t>
            </a:r>
            <a:r>
              <a:rPr lang="en-US" b="1" i="1" dirty="0" err="1" smtClean="0"/>
              <a:t>ane</a:t>
            </a:r>
            <a:r>
              <a:rPr lang="en-US" dirty="0" smtClean="0"/>
              <a:t> is removed from the name of the parent chain and the suffix –</a:t>
            </a:r>
            <a:r>
              <a:rPr lang="en-US" b="1" i="1" dirty="0" err="1" smtClean="0"/>
              <a:t>yl</a:t>
            </a:r>
            <a:r>
              <a:rPr lang="en-US" dirty="0" smtClean="0"/>
              <a:t> is added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A hydrogen is removed from the formula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Ex. CH</a:t>
            </a:r>
            <a:r>
              <a:rPr lang="en-US" baseline="-25000" dirty="0" smtClean="0"/>
              <a:t>4</a:t>
            </a:r>
            <a:r>
              <a:rPr lang="en-US" dirty="0" smtClean="0"/>
              <a:t> = methane, CH</a:t>
            </a:r>
            <a:r>
              <a:rPr lang="en-US" baseline="-25000" dirty="0" smtClean="0"/>
              <a:t>3</a:t>
            </a:r>
            <a:r>
              <a:rPr lang="en-US" dirty="0" smtClean="0"/>
              <a:t> = methyl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5800"/>
            <a:ext cx="8697686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31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Branched-Chain Alkanes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The name is based on the longest continuous chain of carbon</a:t>
            </a:r>
          </a:p>
          <a:p>
            <a:r>
              <a:rPr lang="en-US" sz="2400" dirty="0" smtClean="0"/>
              <a:t>Each alkyl substituent is identified based on its position on the parent chain</a:t>
            </a:r>
          </a:p>
          <a:p>
            <a:r>
              <a:rPr lang="en-US" sz="2400" dirty="0" smtClean="0"/>
              <a:t>The carbon the alkyl is attached to is identified based on the sequence that gives them the lowest numbers</a:t>
            </a:r>
          </a:p>
          <a:p>
            <a:r>
              <a:rPr lang="en-US" sz="2400" dirty="0" smtClean="0"/>
              <a:t>Add the numbers they are attached to their alkyl name</a:t>
            </a:r>
          </a:p>
          <a:p>
            <a:pPr lvl="1"/>
            <a:r>
              <a:rPr lang="en-US" sz="2400" dirty="0" smtClean="0"/>
              <a:t>If the particular alkyl appears more than once, identify both its position and use the prefix system (</a:t>
            </a:r>
            <a:r>
              <a:rPr lang="en-US" sz="2400" dirty="0" err="1" smtClean="0"/>
              <a:t>di</a:t>
            </a:r>
            <a:r>
              <a:rPr lang="en-US" sz="2400" dirty="0" smtClean="0"/>
              <a:t>-, tri-, tetra-)</a:t>
            </a:r>
          </a:p>
          <a:p>
            <a:pPr lvl="1"/>
            <a:r>
              <a:rPr lang="en-US" sz="2400" dirty="0" smtClean="0"/>
              <a:t>Alphabetize the alkyl groups (on the root word, not the prefix)</a:t>
            </a:r>
          </a:p>
          <a:p>
            <a:pPr lvl="1"/>
            <a:r>
              <a:rPr lang="en-US" sz="2400" dirty="0" smtClean="0"/>
              <a:t>Use proper punctuation – commas separate numbers, hyphens separate numbers and names</a:t>
            </a:r>
          </a:p>
          <a:p>
            <a:pPr lvl="1"/>
            <a:r>
              <a:rPr lang="en-US" sz="2400" dirty="0" smtClean="0"/>
              <a:t>  Do not include spaces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38400"/>
            <a:ext cx="8640352" cy="2667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52" y="228600"/>
            <a:ext cx="6910948" cy="196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72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Organic Chemistry and Hydrocarbons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was once believed that only living things could synthesize carbon</a:t>
            </a:r>
          </a:p>
          <a:p>
            <a:pPr lvl="1"/>
            <a:r>
              <a:rPr lang="en-US" dirty="0" smtClean="0"/>
              <a:t>Wohler disputed this when he was able to synthesize urea from inorganic material</a:t>
            </a:r>
          </a:p>
          <a:p>
            <a:r>
              <a:rPr lang="en-US" b="1" dirty="0" smtClean="0"/>
              <a:t>Organic chemistry </a:t>
            </a:r>
            <a:r>
              <a:rPr lang="en-US" dirty="0" smtClean="0"/>
              <a:t>is the study of carbon-based compounds, regardless of their origin</a:t>
            </a:r>
          </a:p>
          <a:p>
            <a:r>
              <a:rPr lang="en-US" dirty="0" smtClean="0"/>
              <a:t>The simplest form of organic compounds are </a:t>
            </a:r>
            <a:r>
              <a:rPr lang="en-US" b="1" dirty="0" smtClean="0"/>
              <a:t>hydrocarbons </a:t>
            </a:r>
            <a:r>
              <a:rPr lang="en-US" dirty="0" smtClean="0"/>
              <a:t>– containing hydrogen and carbon</a:t>
            </a:r>
          </a:p>
          <a:p>
            <a:pPr lvl="1"/>
            <a:r>
              <a:rPr lang="en-US" dirty="0" smtClean="0"/>
              <a:t>Ex. Methane (CH</a:t>
            </a:r>
            <a:r>
              <a:rPr lang="en-US" baseline="-25000" dirty="0" smtClean="0"/>
              <a:t>4</a:t>
            </a:r>
            <a:r>
              <a:rPr lang="en-US" dirty="0" smtClean="0"/>
              <a:t>) and ethane (C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6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438400"/>
            <a:ext cx="8640352" cy="2667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105400"/>
            <a:ext cx="6858000" cy="7596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52" y="228600"/>
            <a:ext cx="6910948" cy="196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58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09600"/>
          </a:xfrm>
        </p:spPr>
        <p:txBody>
          <a:bodyPr/>
          <a:lstStyle/>
          <a:p>
            <a:r>
              <a:rPr lang="en-US" dirty="0" smtClean="0"/>
              <a:t>Example – page 699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805672" cy="50322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Notice that the parent </a:t>
            </a:r>
            <a:r>
              <a:rPr lang="en-US" dirty="0" err="1" smtClean="0"/>
              <a:t>alkane</a:t>
            </a:r>
            <a:r>
              <a:rPr lang="en-US" dirty="0" smtClean="0"/>
              <a:t>, in this case, is not written in a straight line – sometimes you have to look for the longest continuous chain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Count off the number of carbon atoms in the parent chain and identify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Identify the sequence that gives the lowest number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Identify the alkyl groups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28249"/>
            <a:ext cx="3352800" cy="1859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the </a:t>
            </a:r>
            <a:r>
              <a:rPr lang="en-US" dirty="0" err="1" smtClean="0"/>
              <a:t>Alkane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3,3-dimethylhexane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Questions 3, 4, page 699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602" y="2195341"/>
            <a:ext cx="3323562" cy="1843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Practice – Name the following compounds according to the IUPAC </a:t>
            </a:r>
            <a:r>
              <a:rPr lang="en-US" dirty="0" smtClean="0"/>
              <a:t>system  p 699 3 &amp; 4  P 700 5 &amp; 6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514600"/>
            <a:ext cx="5257800" cy="12488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114799"/>
            <a:ext cx="5562600" cy="1828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90600"/>
            <a:ext cx="6477000" cy="4248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19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Drawing the Structural Formula from the Name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Working backwards – 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Draw the parent chain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Draw your branches.  Don’t forget to subtract H from your formulas as you add branches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Ex. Page 700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685800"/>
            <a:ext cx="797495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33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762000"/>
            <a:ext cx="8991598" cy="2514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4114800"/>
            <a:ext cx="1936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700 Q 5 &amp;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85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remainder of class…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Practice on naming and drawing alkanes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Questions </a:t>
            </a:r>
          </a:p>
          <a:p>
            <a:pPr>
              <a:buNone/>
            </a:pPr>
            <a:r>
              <a:rPr lang="en-US" dirty="0" smtClean="0"/>
              <a:t>3 – 4 page 699</a:t>
            </a:r>
          </a:p>
          <a:p>
            <a:pPr>
              <a:buNone/>
            </a:pPr>
            <a:r>
              <a:rPr lang="en-US" dirty="0" smtClean="0"/>
              <a:t>5 – 6 page 700</a:t>
            </a:r>
          </a:p>
          <a:p>
            <a:pPr>
              <a:buNone/>
            </a:pPr>
            <a:r>
              <a:rPr lang="en-US" dirty="0" smtClean="0"/>
              <a:t>7 – 12, page 701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Guided reading for section 22.1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Structure of Hydrocarbons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Carbon has four valence electrons</a:t>
            </a:r>
          </a:p>
          <a:p>
            <a:pPr lvl="1"/>
            <a:r>
              <a:rPr lang="en-US" dirty="0" smtClean="0"/>
              <a:t>the outermost e- of an atom’s structure</a:t>
            </a:r>
          </a:p>
          <a:p>
            <a:endParaRPr lang="en-US" dirty="0" smtClean="0"/>
          </a:p>
          <a:p>
            <a:r>
              <a:rPr lang="en-US" dirty="0" smtClean="0"/>
              <a:t>It forms four covalent bonds in various combinations</a:t>
            </a:r>
          </a:p>
          <a:p>
            <a:pPr lvl="1"/>
            <a:r>
              <a:rPr lang="en-US" dirty="0" smtClean="0"/>
              <a:t>Sharing electrons with other atoms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6" descr="0693-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962400"/>
            <a:ext cx="6518148" cy="2567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Different Ways of Representing Organic Compounds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Structural formulas </a:t>
            </a:r>
            <a:r>
              <a:rPr lang="en-US" dirty="0" smtClean="0"/>
              <a:t>write the symbol of the atom with a line to represent the shared pair of electrons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Ball-and-stick models, as well as space-filling models, help represent the 3D structure of the compound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0" y="2362200"/>
            <a:ext cx="2228236" cy="1676400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339" y="4800600"/>
            <a:ext cx="1968500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Alkanes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</a:t>
            </a:r>
            <a:r>
              <a:rPr lang="en-US" b="1" dirty="0" err="1" smtClean="0"/>
              <a:t>alkane</a:t>
            </a:r>
            <a:r>
              <a:rPr lang="en-US" dirty="0" smtClean="0"/>
              <a:t> is a hydrocarbon in which there are only </a:t>
            </a:r>
            <a:r>
              <a:rPr lang="en-US" b="1" i="1" dirty="0" smtClean="0"/>
              <a:t>single</a:t>
            </a:r>
            <a:r>
              <a:rPr lang="en-US" b="1" dirty="0" smtClean="0"/>
              <a:t> </a:t>
            </a:r>
            <a:r>
              <a:rPr lang="en-US" dirty="0" smtClean="0"/>
              <a:t>covalent bonds</a:t>
            </a:r>
          </a:p>
          <a:p>
            <a:r>
              <a:rPr lang="en-US" dirty="0" smtClean="0"/>
              <a:t>The bonds are </a:t>
            </a:r>
            <a:r>
              <a:rPr lang="en-US" i="1" dirty="0" err="1" smtClean="0"/>
              <a:t>nonpolar</a:t>
            </a:r>
            <a:r>
              <a:rPr lang="en-US" dirty="0" smtClean="0"/>
              <a:t> due to the small difference in </a:t>
            </a:r>
            <a:r>
              <a:rPr lang="en-US" i="1" dirty="0" err="1" smtClean="0"/>
              <a:t>electronegativities</a:t>
            </a:r>
            <a:r>
              <a:rPr lang="en-US" dirty="0" smtClean="0"/>
              <a:t> between C - H</a:t>
            </a:r>
          </a:p>
          <a:p>
            <a:r>
              <a:rPr lang="en-US" dirty="0" smtClean="0"/>
              <a:t>Smaller molecules have low boiling points; as the size of the molecule increases, so does its boiling point</a:t>
            </a:r>
          </a:p>
          <a:p>
            <a:r>
              <a:rPr lang="en-US" dirty="0" smtClean="0"/>
              <a:t>There are either carbon-carbon bonds or carbon-hydrogen bonds</a:t>
            </a:r>
          </a:p>
          <a:p>
            <a:r>
              <a:rPr lang="en-US" dirty="0" smtClean="0"/>
              <a:t>The molecule can be arranged in a </a:t>
            </a:r>
            <a:r>
              <a:rPr lang="en-US" b="1" dirty="0" smtClean="0"/>
              <a:t>straight line </a:t>
            </a:r>
            <a:r>
              <a:rPr lang="en-US" dirty="0" smtClean="0"/>
              <a:t>or in a chain that has </a:t>
            </a:r>
            <a:r>
              <a:rPr lang="en-US" b="1" dirty="0" smtClean="0"/>
              <a:t>branches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Straight Chain Alkanes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contain any number of carbon atoms but they must form a continuous chain</a:t>
            </a:r>
          </a:p>
          <a:p>
            <a:r>
              <a:rPr lang="en-US" dirty="0" smtClean="0"/>
              <a:t>Known as a </a:t>
            </a:r>
            <a:r>
              <a:rPr lang="en-US" b="1" dirty="0" smtClean="0"/>
              <a:t>homologous series </a:t>
            </a:r>
            <a:r>
              <a:rPr lang="en-US" dirty="0" smtClean="0"/>
              <a:t>because of its constant increment in molecular structure from one compound to the next  </a:t>
            </a:r>
          </a:p>
          <a:p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 is the increment for </a:t>
            </a:r>
            <a:r>
              <a:rPr lang="en-US" dirty="0" err="1" smtClean="0"/>
              <a:t>alkanes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You can use the formula </a:t>
            </a:r>
            <a:r>
              <a:rPr lang="en-US" sz="3200" b="1" dirty="0" smtClean="0"/>
              <a:t>C</a:t>
            </a:r>
            <a:r>
              <a:rPr lang="en-US" sz="3200" b="1" baseline="-25000" dirty="0" smtClean="0"/>
              <a:t>n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2n+2</a:t>
            </a:r>
            <a:r>
              <a:rPr lang="en-US" b="1" dirty="0" smtClean="0"/>
              <a:t> </a:t>
            </a:r>
            <a:r>
              <a:rPr lang="en-US" dirty="0" smtClean="0"/>
              <a:t>to determine the formula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46" y="785443"/>
            <a:ext cx="8468907" cy="528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1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15" y="1633287"/>
            <a:ext cx="8021169" cy="359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93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Rules for Naming and Drawing </a:t>
            </a:r>
            <a:br>
              <a:rPr lang="en-US" sz="2800" b="1" dirty="0" smtClean="0"/>
            </a:br>
            <a:r>
              <a:rPr lang="en-US" sz="2800" b="1" dirty="0" smtClean="0"/>
              <a:t>Straight Chain Alkanes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Set up by the IUPAC</a:t>
            </a:r>
          </a:p>
          <a:p>
            <a:r>
              <a:rPr lang="en-US" b="1" dirty="0" smtClean="0"/>
              <a:t>All </a:t>
            </a:r>
            <a:r>
              <a:rPr lang="en-US" b="1" dirty="0" err="1" smtClean="0"/>
              <a:t>alkanes</a:t>
            </a:r>
            <a:r>
              <a:rPr lang="en-US" b="1" dirty="0" smtClean="0"/>
              <a:t> end in </a:t>
            </a:r>
            <a:r>
              <a:rPr lang="en-US" sz="3500" b="1" u="sng" dirty="0" smtClean="0"/>
              <a:t>–</a:t>
            </a:r>
            <a:r>
              <a:rPr lang="en-US" sz="3500" b="1" u="sng" dirty="0" err="1" smtClean="0"/>
              <a:t>ane</a:t>
            </a:r>
            <a:endParaRPr lang="en-US" sz="3500" b="1" u="sng" dirty="0" smtClean="0"/>
          </a:p>
          <a:p>
            <a:r>
              <a:rPr lang="en-US" dirty="0" smtClean="0"/>
              <a:t>From one to four carbon atoms in the formula, the names are: </a:t>
            </a:r>
            <a:r>
              <a:rPr lang="en-US" sz="3000" b="1" dirty="0" smtClean="0"/>
              <a:t>methane, ethane, propane and butane</a:t>
            </a:r>
          </a:p>
          <a:p>
            <a:r>
              <a:rPr lang="en-US" dirty="0" smtClean="0"/>
              <a:t>If an alkane has more than four carbon atoms, then the prefix system applies (</a:t>
            </a:r>
            <a:r>
              <a:rPr lang="en-US" b="1" dirty="0" err="1" smtClean="0"/>
              <a:t>penta</a:t>
            </a:r>
            <a:r>
              <a:rPr lang="en-US" b="1" dirty="0" smtClean="0"/>
              <a:t> -, hexa-, </a:t>
            </a:r>
            <a:r>
              <a:rPr lang="en-US" b="1" dirty="0" err="1" smtClean="0"/>
              <a:t>hepta</a:t>
            </a:r>
            <a:r>
              <a:rPr lang="en-US" b="1" dirty="0" smtClean="0"/>
              <a:t>, </a:t>
            </a:r>
            <a:r>
              <a:rPr lang="en-US" b="1" dirty="0" err="1" smtClean="0"/>
              <a:t>octa</a:t>
            </a:r>
            <a:r>
              <a:rPr lang="en-US" b="1" dirty="0" smtClean="0"/>
              <a:t>, </a:t>
            </a:r>
            <a:r>
              <a:rPr lang="en-US" b="1" dirty="0" err="1" smtClean="0"/>
              <a:t>nona</a:t>
            </a:r>
            <a:r>
              <a:rPr lang="en-US" b="1" dirty="0" smtClean="0"/>
              <a:t>, </a:t>
            </a:r>
            <a:r>
              <a:rPr lang="en-US" b="1" dirty="0" err="1" smtClean="0"/>
              <a:t>deca</a:t>
            </a:r>
            <a:r>
              <a:rPr lang="en-US" b="1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draw the structural formula, write the appropriate number of carbon atoms in a straight chain, and then add hydrogen </a:t>
            </a:r>
          </a:p>
          <a:p>
            <a:r>
              <a:rPr lang="en-US" dirty="0" smtClean="0"/>
              <a:t>They can be condensed (some bonds are left out)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5368</TotalTime>
  <Words>794</Words>
  <Application>Microsoft Office PowerPoint</Application>
  <PresentationFormat>On-screen Show (4:3)</PresentationFormat>
  <Paragraphs>144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Calibri</vt:lpstr>
      <vt:lpstr>Georgia</vt:lpstr>
      <vt:lpstr>Wingdings</vt:lpstr>
      <vt:lpstr>Wingdings 2</vt:lpstr>
      <vt:lpstr>Civic</vt:lpstr>
      <vt:lpstr>Chemistry 122</vt:lpstr>
      <vt:lpstr>Organic Chemistry and Hydrocarbons</vt:lpstr>
      <vt:lpstr>The Structure of Hydrocarbons</vt:lpstr>
      <vt:lpstr>Different Ways of Representing Organic Compounds</vt:lpstr>
      <vt:lpstr>Alkanes</vt:lpstr>
      <vt:lpstr>Straight Chain Alkanes</vt:lpstr>
      <vt:lpstr>PowerPoint Presentation</vt:lpstr>
      <vt:lpstr>PowerPoint Presentation</vt:lpstr>
      <vt:lpstr>Rules for Naming and Drawing  Straight Chain Alkanes</vt:lpstr>
      <vt:lpstr>PowerPoint Presentation</vt:lpstr>
      <vt:lpstr>PowerPoint Presentation</vt:lpstr>
      <vt:lpstr>PowerPoint Presentation</vt:lpstr>
      <vt:lpstr>PowerPoint Presentation</vt:lpstr>
      <vt:lpstr>    Naming and Drawing Branched-Chain Alkanes</vt:lpstr>
      <vt:lpstr>PowerPoint Presentation</vt:lpstr>
      <vt:lpstr>Alkyl Groups</vt:lpstr>
      <vt:lpstr>PowerPoint Presentation</vt:lpstr>
      <vt:lpstr>Branched-Chain Alkanes</vt:lpstr>
      <vt:lpstr>PowerPoint Presentation</vt:lpstr>
      <vt:lpstr>PowerPoint Presentation</vt:lpstr>
      <vt:lpstr>Example – page 699</vt:lpstr>
      <vt:lpstr>Draw the Alkane</vt:lpstr>
      <vt:lpstr>Extra Practice</vt:lpstr>
      <vt:lpstr>PowerPoint Presentation</vt:lpstr>
      <vt:lpstr>Drawing the Structural Formula from the Name</vt:lpstr>
      <vt:lpstr>PowerPoint Presentation</vt:lpstr>
      <vt:lpstr>PowerPoint Presentation</vt:lpstr>
      <vt:lpstr>For the remainder of class…</vt:lpstr>
    </vt:vector>
  </TitlesOfParts>
  <Company>Miramichi Valley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122</dc:title>
  <dc:creator>Cripps, Kimberley (ED16)</dc:creator>
  <cp:lastModifiedBy>Casey, Shelley (ASD-N)</cp:lastModifiedBy>
  <cp:revision>75</cp:revision>
  <cp:lastPrinted>2018-05-22T11:53:28Z</cp:lastPrinted>
  <dcterms:created xsi:type="dcterms:W3CDTF">2009-12-07T17:59:26Z</dcterms:created>
  <dcterms:modified xsi:type="dcterms:W3CDTF">2018-05-24T12:37:26Z</dcterms:modified>
</cp:coreProperties>
</file>