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68" r:id="rId14"/>
    <p:sldId id="266" r:id="rId15"/>
    <p:sldId id="267" r:id="rId16"/>
    <p:sldId id="273" r:id="rId17"/>
    <p:sldId id="26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7F305-9AB8-4CB8-9977-D99764443DB7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AA3AA-E342-4892-8E55-07D0CADD6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43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4611E-81B0-4CF7-A397-8EC460A985AE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6D61-DB03-4FA0-9863-1565A1BCF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55B7F-A051-446F-A2AE-02581531A7DD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C622-E3B4-48DA-8FF7-912100325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6ADD-8194-4747-B284-413BC0EDA6E4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E81E-F8A0-4F4C-BEF2-B9B51D0F7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B7EA-C321-4BD3-B8A0-21FC4553CEE8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C558-5FE2-49E9-8F0B-7ECAB854A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AAF2-DCAB-480C-9407-47561A147CB5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3A66-AADE-4458-9CF4-8426A4E40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46C50-734A-43EA-935A-ADDC83C60DEE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F51F-0F63-438E-AB51-2FE141B0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7BEF-1780-4653-8389-7B26AD292FF4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234B-F83A-43C1-BAF8-831C08542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C6A9-8114-47F0-B7CF-93409199C17C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16815-4F1B-4126-A31E-5401D2304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F577A-CAED-4578-8C1F-0EE718904139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BC09-6EF5-43FC-AA13-5817FDA55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4BD00-60C6-4CBC-A015-99D0E2EC4EBB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BD94-DC1C-4B00-9188-1C6AB4C3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79D21-4502-490D-8331-244F8E68044C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F1EF8-FE70-46A8-97EF-72F3E6D16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C40858-0950-4E94-8EE3-B67C628E1363}" type="datetimeFigureOut">
              <a:rPr lang="en-US"/>
              <a:pPr>
                <a:defRPr/>
              </a:pPr>
              <a:t>4/15/2019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AA8194-7FFC-45B1-B830-0E05AEBAE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A8CDD7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A8CDD7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C0BEA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Chemistry 121/122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Entropy  and Free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/>
              <a:t>Enthalpy and Entropy – the happy couple</a:t>
            </a:r>
            <a:endParaRPr lang="en-US" sz="3600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An endothermic reaction can also be spontaneous if it is offset by a </a:t>
            </a:r>
            <a:r>
              <a:rPr lang="en-US" b="1" dirty="0" smtClean="0"/>
              <a:t>large</a:t>
            </a:r>
            <a:r>
              <a:rPr lang="en-US" dirty="0" smtClean="0"/>
              <a:t> entropy difference</a:t>
            </a:r>
          </a:p>
          <a:p>
            <a:endParaRPr lang="en-US" dirty="0" smtClean="0"/>
          </a:p>
          <a:p>
            <a:r>
              <a:rPr lang="en-US" b="1" dirty="0" smtClean="0"/>
              <a:t>Either of the two variables working against one another may influence the spontaneity of a reaction</a:t>
            </a:r>
          </a:p>
          <a:p>
            <a:endParaRPr lang="en-US" dirty="0" smtClean="0"/>
          </a:p>
          <a:p>
            <a:r>
              <a:rPr lang="en-US" dirty="0" smtClean="0"/>
              <a:t>Table 18.3, p. 571</a:t>
            </a:r>
          </a:p>
          <a:p>
            <a:endParaRPr lang="en-US" dirty="0" smtClean="0"/>
          </a:p>
          <a:p>
            <a:r>
              <a:rPr lang="en-US" dirty="0" smtClean="0"/>
              <a:t>Figure 18.25, p. 572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 smtClean="0"/>
              <a:t>p. 571</a:t>
            </a:r>
            <a:endParaRPr lang="en-US" sz="1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52" y="1447800"/>
            <a:ext cx="8790296" cy="2925098"/>
          </a:xfrm>
        </p:spPr>
      </p:pic>
    </p:spTree>
    <p:extLst>
      <p:ext uri="{BB962C8B-B14F-4D97-AF65-F5344CB8AC3E}">
        <p14:creationId xmlns:p14="http://schemas.microsoft.com/office/powerpoint/2010/main" val="35170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673"/>
            <a:ext cx="6324600" cy="673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/>
              <a:t>Answer these questions while looking at the visual representations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pitchFamily="18" charset="2"/>
              <a:buNone/>
            </a:pPr>
            <a:r>
              <a:rPr lang="en-US" dirty="0" smtClean="0"/>
              <a:t>1. What changes can occur during a reaction to always </a:t>
            </a:r>
            <a:r>
              <a:rPr lang="en-US" dirty="0" err="1" smtClean="0"/>
              <a:t>favour</a:t>
            </a:r>
            <a:r>
              <a:rPr lang="en-US" dirty="0" smtClean="0"/>
              <a:t> spontaneity?</a:t>
            </a:r>
          </a:p>
          <a:p>
            <a:pPr marL="514350" indent="-514350">
              <a:buFont typeface="Wingdings 2" pitchFamily="18" charset="2"/>
              <a:buNone/>
            </a:pPr>
            <a:endParaRPr lang="en-US" dirty="0" smtClean="0"/>
          </a:p>
          <a:p>
            <a:pPr marL="514350" indent="-514350">
              <a:buFont typeface="Wingdings 2" pitchFamily="18" charset="2"/>
              <a:buNone/>
            </a:pPr>
            <a:r>
              <a:rPr lang="en-US" dirty="0" smtClean="0"/>
              <a:t>2. Under what conditions is a reaction least likely to be spontaneous?</a:t>
            </a:r>
          </a:p>
          <a:p>
            <a:pPr marL="514350" indent="-514350">
              <a:buFont typeface="Wingdings 2" pitchFamily="18" charset="2"/>
              <a:buNone/>
            </a:pPr>
            <a:endParaRPr lang="en-US" dirty="0" smtClean="0"/>
          </a:p>
          <a:p>
            <a:pPr marL="514350" indent="-514350">
              <a:buFont typeface="Wingdings 2" pitchFamily="18" charset="2"/>
              <a:buNone/>
            </a:pPr>
            <a:r>
              <a:rPr lang="en-US" dirty="0" smtClean="0"/>
              <a:t>3. What happens when one change favours spontaneity and one change does not?</a:t>
            </a:r>
          </a:p>
          <a:p>
            <a:pPr marL="514350" indent="-514350">
              <a:buFont typeface="Wingdings 2" pitchFamily="18" charset="2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pPr algn="ctr"/>
            <a:r>
              <a:rPr lang="en-US" sz="4000" b="1" dirty="0" smtClean="0"/>
              <a:t>Gibbs Free Energy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In every spontaneous reaction, some energy is released to do work</a:t>
            </a:r>
          </a:p>
          <a:p>
            <a:r>
              <a:rPr lang="en-US" dirty="0" smtClean="0"/>
              <a:t>This energy is called </a:t>
            </a:r>
            <a:r>
              <a:rPr lang="en-US" b="1" dirty="0" smtClean="0"/>
              <a:t>Gibbs free-energy change</a:t>
            </a:r>
          </a:p>
          <a:p>
            <a:r>
              <a:rPr lang="en-US" dirty="0" smtClean="0"/>
              <a:t>It is the </a:t>
            </a:r>
            <a:r>
              <a:rPr lang="en-US" b="1" dirty="0" smtClean="0"/>
              <a:t>maximum</a:t>
            </a:r>
            <a:r>
              <a:rPr lang="en-US" dirty="0" smtClean="0"/>
              <a:t> amount of energy that can be coupled to another process to do useful work</a:t>
            </a:r>
          </a:p>
          <a:p>
            <a:r>
              <a:rPr lang="en-US" dirty="0" smtClean="0"/>
              <a:t>A formula can be used to determine the amount of free energy available from a reaction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ΔG = </a:t>
            </a:r>
            <a:r>
              <a:rPr lang="el-GR" b="1" dirty="0" smtClean="0"/>
              <a:t>Δ</a:t>
            </a:r>
            <a:r>
              <a:rPr lang="en-US" b="1" dirty="0" smtClean="0"/>
              <a:t>H - T</a:t>
            </a:r>
            <a:r>
              <a:rPr lang="el-GR" b="1" dirty="0" smtClean="0"/>
              <a:t>Δ</a:t>
            </a:r>
            <a:r>
              <a:rPr lang="en-US" b="1" dirty="0" smtClean="0"/>
              <a:t>S</a:t>
            </a:r>
          </a:p>
        </p:txBody>
      </p:sp>
      <p:grpSp>
        <p:nvGrpSpPr>
          <p:cNvPr id="26" name="SMARTInkShape-Group27"/>
          <p:cNvGrpSpPr/>
          <p:nvPr/>
        </p:nvGrpSpPr>
        <p:grpSpPr>
          <a:xfrm>
            <a:off x="5420320" y="4482703"/>
            <a:ext cx="2062759" cy="860099"/>
            <a:chOff x="5420320" y="4482703"/>
            <a:chExt cx="2062759" cy="860099"/>
          </a:xfrm>
        </p:grpSpPr>
        <p:sp>
          <p:nvSpPr>
            <p:cNvPr id="20" name="SMARTInkShape-93"/>
            <p:cNvSpPr/>
            <p:nvPr/>
          </p:nvSpPr>
          <p:spPr>
            <a:xfrm>
              <a:off x="7091947" y="4723805"/>
              <a:ext cx="391132" cy="618997"/>
            </a:xfrm>
            <a:custGeom>
              <a:avLst/>
              <a:gdLst/>
              <a:ahLst/>
              <a:cxnLst/>
              <a:rect l="0" t="0" r="0" b="0"/>
              <a:pathLst>
                <a:path w="391132" h="618997">
                  <a:moveTo>
                    <a:pt x="141100" y="0"/>
                  </a:moveTo>
                  <a:lnTo>
                    <a:pt x="141100" y="12428"/>
                  </a:lnTo>
                  <a:lnTo>
                    <a:pt x="123009" y="53830"/>
                  </a:lnTo>
                  <a:lnTo>
                    <a:pt x="109319" y="89514"/>
                  </a:lnTo>
                  <a:lnTo>
                    <a:pt x="99590" y="133886"/>
                  </a:lnTo>
                  <a:lnTo>
                    <a:pt x="97846" y="147479"/>
                  </a:lnTo>
                  <a:lnTo>
                    <a:pt x="101605" y="166286"/>
                  </a:lnTo>
                  <a:lnTo>
                    <a:pt x="109003" y="179688"/>
                  </a:lnTo>
                  <a:lnTo>
                    <a:pt x="112756" y="182299"/>
                  </a:lnTo>
                  <a:lnTo>
                    <a:pt x="122219" y="185202"/>
                  </a:lnTo>
                  <a:lnTo>
                    <a:pt x="126528" y="184983"/>
                  </a:lnTo>
                  <a:lnTo>
                    <a:pt x="148466" y="174891"/>
                  </a:lnTo>
                  <a:lnTo>
                    <a:pt x="177281" y="155446"/>
                  </a:lnTo>
                  <a:lnTo>
                    <a:pt x="215293" y="112828"/>
                  </a:lnTo>
                  <a:lnTo>
                    <a:pt x="250221" y="70343"/>
                  </a:lnTo>
                  <a:lnTo>
                    <a:pt x="260965" y="57994"/>
                  </a:lnTo>
                  <a:lnTo>
                    <a:pt x="263826" y="51241"/>
                  </a:lnTo>
                  <a:lnTo>
                    <a:pt x="265582" y="50035"/>
                  </a:lnTo>
                  <a:lnTo>
                    <a:pt x="267744" y="50224"/>
                  </a:lnTo>
                  <a:lnTo>
                    <a:pt x="270177" y="51342"/>
                  </a:lnTo>
                  <a:lnTo>
                    <a:pt x="270807" y="53079"/>
                  </a:lnTo>
                  <a:lnTo>
                    <a:pt x="270236" y="55230"/>
                  </a:lnTo>
                  <a:lnTo>
                    <a:pt x="268863" y="57656"/>
                  </a:lnTo>
                  <a:lnTo>
                    <a:pt x="258155" y="101800"/>
                  </a:lnTo>
                  <a:lnTo>
                    <a:pt x="244795" y="139744"/>
                  </a:lnTo>
                  <a:lnTo>
                    <a:pt x="233119" y="184392"/>
                  </a:lnTo>
                  <a:lnTo>
                    <a:pt x="223008" y="221188"/>
                  </a:lnTo>
                  <a:lnTo>
                    <a:pt x="209254" y="260694"/>
                  </a:lnTo>
                  <a:lnTo>
                    <a:pt x="194211" y="301403"/>
                  </a:lnTo>
                  <a:lnTo>
                    <a:pt x="180910" y="342647"/>
                  </a:lnTo>
                  <a:lnTo>
                    <a:pt x="165739" y="386775"/>
                  </a:lnTo>
                  <a:lnTo>
                    <a:pt x="150066" y="430861"/>
                  </a:lnTo>
                  <a:lnTo>
                    <a:pt x="136485" y="470298"/>
                  </a:lnTo>
                  <a:lnTo>
                    <a:pt x="121189" y="507670"/>
                  </a:lnTo>
                  <a:lnTo>
                    <a:pt x="105462" y="542139"/>
                  </a:lnTo>
                  <a:lnTo>
                    <a:pt x="85451" y="582865"/>
                  </a:lnTo>
                  <a:lnTo>
                    <a:pt x="67947" y="611247"/>
                  </a:lnTo>
                  <a:lnTo>
                    <a:pt x="59639" y="618931"/>
                  </a:lnTo>
                  <a:lnTo>
                    <a:pt x="55043" y="618996"/>
                  </a:lnTo>
                  <a:lnTo>
                    <a:pt x="44644" y="613775"/>
                  </a:lnTo>
                  <a:lnTo>
                    <a:pt x="36054" y="602195"/>
                  </a:lnTo>
                  <a:lnTo>
                    <a:pt x="22454" y="565767"/>
                  </a:lnTo>
                  <a:lnTo>
                    <a:pt x="13231" y="522507"/>
                  </a:lnTo>
                  <a:lnTo>
                    <a:pt x="7209" y="491848"/>
                  </a:lnTo>
                  <a:lnTo>
                    <a:pt x="2218" y="460692"/>
                  </a:lnTo>
                  <a:lnTo>
                    <a:pt x="0" y="427002"/>
                  </a:lnTo>
                  <a:lnTo>
                    <a:pt x="1660" y="394831"/>
                  </a:lnTo>
                  <a:lnTo>
                    <a:pt x="10818" y="354119"/>
                  </a:lnTo>
                  <a:lnTo>
                    <a:pt x="28745" y="323206"/>
                  </a:lnTo>
                  <a:lnTo>
                    <a:pt x="45524" y="305373"/>
                  </a:lnTo>
                  <a:lnTo>
                    <a:pt x="66210" y="290833"/>
                  </a:lnTo>
                  <a:lnTo>
                    <a:pt x="109650" y="280972"/>
                  </a:lnTo>
                  <a:lnTo>
                    <a:pt x="142997" y="281312"/>
                  </a:lnTo>
                  <a:lnTo>
                    <a:pt x="177662" y="285761"/>
                  </a:lnTo>
                  <a:lnTo>
                    <a:pt x="212912" y="294354"/>
                  </a:lnTo>
                  <a:lnTo>
                    <a:pt x="251068" y="310079"/>
                  </a:lnTo>
                  <a:lnTo>
                    <a:pt x="289194" y="329305"/>
                  </a:lnTo>
                  <a:lnTo>
                    <a:pt x="322674" y="347771"/>
                  </a:lnTo>
                  <a:lnTo>
                    <a:pt x="391131" y="383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94"/>
            <p:cNvSpPr/>
            <p:nvPr/>
          </p:nvSpPr>
          <p:spPr>
            <a:xfrm>
              <a:off x="6831852" y="4636072"/>
              <a:ext cx="309990" cy="404688"/>
            </a:xfrm>
            <a:custGeom>
              <a:avLst/>
              <a:gdLst/>
              <a:ahLst/>
              <a:cxnLst/>
              <a:rect l="0" t="0" r="0" b="0"/>
              <a:pathLst>
                <a:path w="309990" h="404688">
                  <a:moveTo>
                    <a:pt x="79726" y="69873"/>
                  </a:moveTo>
                  <a:lnTo>
                    <a:pt x="74985" y="69873"/>
                  </a:lnTo>
                  <a:lnTo>
                    <a:pt x="70013" y="72519"/>
                  </a:lnTo>
                  <a:lnTo>
                    <a:pt x="64495" y="76010"/>
                  </a:lnTo>
                  <a:lnTo>
                    <a:pt x="45174" y="83176"/>
                  </a:lnTo>
                  <a:lnTo>
                    <a:pt x="36919" y="90999"/>
                  </a:lnTo>
                  <a:lnTo>
                    <a:pt x="28951" y="100099"/>
                  </a:lnTo>
                  <a:lnTo>
                    <a:pt x="14301" y="111791"/>
                  </a:lnTo>
                  <a:lnTo>
                    <a:pt x="6662" y="121907"/>
                  </a:lnTo>
                  <a:lnTo>
                    <a:pt x="2604" y="133018"/>
                  </a:lnTo>
                  <a:lnTo>
                    <a:pt x="0" y="156319"/>
                  </a:lnTo>
                  <a:lnTo>
                    <a:pt x="4290" y="174090"/>
                  </a:lnTo>
                  <a:lnTo>
                    <a:pt x="11803" y="183330"/>
                  </a:lnTo>
                  <a:lnTo>
                    <a:pt x="21757" y="189752"/>
                  </a:lnTo>
                  <a:lnTo>
                    <a:pt x="39509" y="193367"/>
                  </a:lnTo>
                  <a:lnTo>
                    <a:pt x="62188" y="193446"/>
                  </a:lnTo>
                  <a:lnTo>
                    <a:pt x="75569" y="189948"/>
                  </a:lnTo>
                  <a:lnTo>
                    <a:pt x="94259" y="177661"/>
                  </a:lnTo>
                  <a:lnTo>
                    <a:pt x="107624" y="161452"/>
                  </a:lnTo>
                  <a:lnTo>
                    <a:pt x="117868" y="139341"/>
                  </a:lnTo>
                  <a:lnTo>
                    <a:pt x="123517" y="96403"/>
                  </a:lnTo>
                  <a:lnTo>
                    <a:pt x="123803" y="87560"/>
                  </a:lnTo>
                  <a:lnTo>
                    <a:pt x="118829" y="69796"/>
                  </a:lnTo>
                  <a:lnTo>
                    <a:pt x="104872" y="45707"/>
                  </a:lnTo>
                  <a:lnTo>
                    <a:pt x="77525" y="15648"/>
                  </a:lnTo>
                  <a:lnTo>
                    <a:pt x="54847" y="0"/>
                  </a:lnTo>
                  <a:lnTo>
                    <a:pt x="54211" y="471"/>
                  </a:lnTo>
                  <a:lnTo>
                    <a:pt x="53503" y="3640"/>
                  </a:lnTo>
                  <a:lnTo>
                    <a:pt x="54307" y="4882"/>
                  </a:lnTo>
                  <a:lnTo>
                    <a:pt x="55835" y="5709"/>
                  </a:lnTo>
                  <a:lnTo>
                    <a:pt x="57845" y="6262"/>
                  </a:lnTo>
                  <a:lnTo>
                    <a:pt x="99229" y="25414"/>
                  </a:lnTo>
                  <a:lnTo>
                    <a:pt x="142450" y="47262"/>
                  </a:lnTo>
                  <a:lnTo>
                    <a:pt x="186911" y="75984"/>
                  </a:lnTo>
                  <a:lnTo>
                    <a:pt x="208940" y="93733"/>
                  </a:lnTo>
                  <a:lnTo>
                    <a:pt x="233831" y="137097"/>
                  </a:lnTo>
                  <a:lnTo>
                    <a:pt x="238496" y="160567"/>
                  </a:lnTo>
                  <a:lnTo>
                    <a:pt x="234296" y="177651"/>
                  </a:lnTo>
                  <a:lnTo>
                    <a:pt x="215431" y="212871"/>
                  </a:lnTo>
                  <a:lnTo>
                    <a:pt x="179654" y="250345"/>
                  </a:lnTo>
                  <a:lnTo>
                    <a:pt x="149736" y="289297"/>
                  </a:lnTo>
                  <a:lnTo>
                    <a:pt x="122292" y="328080"/>
                  </a:lnTo>
                  <a:lnTo>
                    <a:pt x="96491" y="368643"/>
                  </a:lnTo>
                  <a:lnTo>
                    <a:pt x="89343" y="396581"/>
                  </a:lnTo>
                  <a:lnTo>
                    <a:pt x="88860" y="403919"/>
                  </a:lnTo>
                  <a:lnTo>
                    <a:pt x="89784" y="404687"/>
                  </a:lnTo>
                  <a:lnTo>
                    <a:pt x="91392" y="404208"/>
                  </a:lnTo>
                  <a:lnTo>
                    <a:pt x="93457" y="402896"/>
                  </a:lnTo>
                  <a:lnTo>
                    <a:pt x="95750" y="396146"/>
                  </a:lnTo>
                  <a:lnTo>
                    <a:pt x="104473" y="355705"/>
                  </a:lnTo>
                  <a:lnTo>
                    <a:pt x="113737" y="322023"/>
                  </a:lnTo>
                  <a:lnTo>
                    <a:pt x="127617" y="285916"/>
                  </a:lnTo>
                  <a:lnTo>
                    <a:pt x="139447" y="244239"/>
                  </a:lnTo>
                  <a:lnTo>
                    <a:pt x="154086" y="201464"/>
                  </a:lnTo>
                  <a:lnTo>
                    <a:pt x="166141" y="164205"/>
                  </a:lnTo>
                  <a:lnTo>
                    <a:pt x="187489" y="121800"/>
                  </a:lnTo>
                  <a:lnTo>
                    <a:pt x="210591" y="84098"/>
                  </a:lnTo>
                  <a:lnTo>
                    <a:pt x="220901" y="72557"/>
                  </a:lnTo>
                  <a:lnTo>
                    <a:pt x="232098" y="66105"/>
                  </a:lnTo>
                  <a:lnTo>
                    <a:pt x="237862" y="64385"/>
                  </a:lnTo>
                  <a:lnTo>
                    <a:pt x="242697" y="64230"/>
                  </a:lnTo>
                  <a:lnTo>
                    <a:pt x="250715" y="66704"/>
                  </a:lnTo>
                  <a:lnTo>
                    <a:pt x="282510" y="94453"/>
                  </a:lnTo>
                  <a:lnTo>
                    <a:pt x="295363" y="111772"/>
                  </a:lnTo>
                  <a:lnTo>
                    <a:pt x="307603" y="141539"/>
                  </a:lnTo>
                  <a:lnTo>
                    <a:pt x="309989" y="154972"/>
                  </a:lnTo>
                  <a:lnTo>
                    <a:pt x="308404" y="164911"/>
                  </a:lnTo>
                  <a:lnTo>
                    <a:pt x="306592" y="168951"/>
                  </a:lnTo>
                  <a:lnTo>
                    <a:pt x="299287" y="176085"/>
                  </a:lnTo>
                  <a:lnTo>
                    <a:pt x="278855" y="190796"/>
                  </a:lnTo>
                  <a:lnTo>
                    <a:pt x="268769" y="193070"/>
                  </a:lnTo>
                  <a:lnTo>
                    <a:pt x="257673" y="191435"/>
                  </a:lnTo>
                  <a:lnTo>
                    <a:pt x="222601" y="177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95"/>
            <p:cNvSpPr/>
            <p:nvPr/>
          </p:nvSpPr>
          <p:spPr>
            <a:xfrm>
              <a:off x="6536531" y="4643438"/>
              <a:ext cx="312540" cy="185596"/>
            </a:xfrm>
            <a:custGeom>
              <a:avLst/>
              <a:gdLst/>
              <a:ahLst/>
              <a:cxnLst/>
              <a:rect l="0" t="0" r="0" b="0"/>
              <a:pathLst>
                <a:path w="312540" h="185596">
                  <a:moveTo>
                    <a:pt x="0" y="0"/>
                  </a:moveTo>
                  <a:lnTo>
                    <a:pt x="7689" y="0"/>
                  </a:lnTo>
                  <a:lnTo>
                    <a:pt x="28194" y="7067"/>
                  </a:lnTo>
                  <a:lnTo>
                    <a:pt x="64861" y="15813"/>
                  </a:lnTo>
                  <a:lnTo>
                    <a:pt x="108209" y="26973"/>
                  </a:lnTo>
                  <a:lnTo>
                    <a:pt x="150249" y="33991"/>
                  </a:lnTo>
                  <a:lnTo>
                    <a:pt x="193603" y="35491"/>
                  </a:lnTo>
                  <a:lnTo>
                    <a:pt x="231589" y="35717"/>
                  </a:lnTo>
                  <a:lnTo>
                    <a:pt x="211166" y="61450"/>
                  </a:lnTo>
                  <a:lnTo>
                    <a:pt x="199585" y="102307"/>
                  </a:lnTo>
                  <a:lnTo>
                    <a:pt x="190592" y="145033"/>
                  </a:lnTo>
                  <a:lnTo>
                    <a:pt x="187559" y="185595"/>
                  </a:lnTo>
                  <a:lnTo>
                    <a:pt x="188539" y="185245"/>
                  </a:lnTo>
                  <a:lnTo>
                    <a:pt x="192275" y="182211"/>
                  </a:lnTo>
                  <a:lnTo>
                    <a:pt x="194596" y="174909"/>
                  </a:lnTo>
                  <a:lnTo>
                    <a:pt x="196345" y="131965"/>
                  </a:lnTo>
                  <a:lnTo>
                    <a:pt x="206152" y="89036"/>
                  </a:lnTo>
                  <a:lnTo>
                    <a:pt x="214231" y="45606"/>
                  </a:lnTo>
                  <a:lnTo>
                    <a:pt x="221123" y="25970"/>
                  </a:lnTo>
                  <a:lnTo>
                    <a:pt x="235262" y="6629"/>
                  </a:lnTo>
                  <a:lnTo>
                    <a:pt x="243798" y="2945"/>
                  </a:lnTo>
                  <a:lnTo>
                    <a:pt x="275243" y="172"/>
                  </a:lnTo>
                  <a:lnTo>
                    <a:pt x="283726" y="2722"/>
                  </a:lnTo>
                  <a:lnTo>
                    <a:pt x="312539" y="17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96"/>
            <p:cNvSpPr/>
            <p:nvPr/>
          </p:nvSpPr>
          <p:spPr>
            <a:xfrm>
              <a:off x="6599039" y="4482703"/>
              <a:ext cx="53579" cy="312540"/>
            </a:xfrm>
            <a:custGeom>
              <a:avLst/>
              <a:gdLst/>
              <a:ahLst/>
              <a:cxnLst/>
              <a:rect l="0" t="0" r="0" b="0"/>
              <a:pathLst>
                <a:path w="53579" h="312540">
                  <a:moveTo>
                    <a:pt x="53578" y="0"/>
                  </a:moveTo>
                  <a:lnTo>
                    <a:pt x="53578" y="4741"/>
                  </a:lnTo>
                  <a:lnTo>
                    <a:pt x="45476" y="40139"/>
                  </a:lnTo>
                  <a:lnTo>
                    <a:pt x="42166" y="74957"/>
                  </a:lnTo>
                  <a:lnTo>
                    <a:pt x="34983" y="108199"/>
                  </a:lnTo>
                  <a:lnTo>
                    <a:pt x="29218" y="143184"/>
                  </a:lnTo>
                  <a:lnTo>
                    <a:pt x="24863" y="181331"/>
                  </a:lnTo>
                  <a:lnTo>
                    <a:pt x="17289" y="221408"/>
                  </a:lnTo>
                  <a:lnTo>
                    <a:pt x="5840" y="265765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97"/>
            <p:cNvSpPr/>
            <p:nvPr/>
          </p:nvSpPr>
          <p:spPr>
            <a:xfrm>
              <a:off x="6172864" y="4625992"/>
              <a:ext cx="336867" cy="204970"/>
            </a:xfrm>
            <a:custGeom>
              <a:avLst/>
              <a:gdLst/>
              <a:ahLst/>
              <a:cxnLst/>
              <a:rect l="0" t="0" r="0" b="0"/>
              <a:pathLst>
                <a:path w="336867" h="204970">
                  <a:moveTo>
                    <a:pt x="60058" y="62094"/>
                  </a:moveTo>
                  <a:lnTo>
                    <a:pt x="100952" y="61102"/>
                  </a:lnTo>
                  <a:lnTo>
                    <a:pt x="142680" y="46863"/>
                  </a:lnTo>
                  <a:lnTo>
                    <a:pt x="185032" y="26355"/>
                  </a:lnTo>
                  <a:lnTo>
                    <a:pt x="194976" y="20413"/>
                  </a:lnTo>
                  <a:lnTo>
                    <a:pt x="201885" y="10278"/>
                  </a:lnTo>
                  <a:lnTo>
                    <a:pt x="199821" y="6654"/>
                  </a:lnTo>
                  <a:lnTo>
                    <a:pt x="197882" y="4298"/>
                  </a:lnTo>
                  <a:lnTo>
                    <a:pt x="193081" y="1680"/>
                  </a:lnTo>
                  <a:lnTo>
                    <a:pt x="177175" y="0"/>
                  </a:lnTo>
                  <a:lnTo>
                    <a:pt x="139385" y="9355"/>
                  </a:lnTo>
                  <a:lnTo>
                    <a:pt x="99761" y="25328"/>
                  </a:lnTo>
                  <a:lnTo>
                    <a:pt x="60845" y="47592"/>
                  </a:lnTo>
                  <a:lnTo>
                    <a:pt x="20253" y="77027"/>
                  </a:lnTo>
                  <a:lnTo>
                    <a:pt x="5820" y="94851"/>
                  </a:lnTo>
                  <a:lnTo>
                    <a:pt x="0" y="107959"/>
                  </a:lnTo>
                  <a:lnTo>
                    <a:pt x="1285" y="117536"/>
                  </a:lnTo>
                  <a:lnTo>
                    <a:pt x="5163" y="127414"/>
                  </a:lnTo>
                  <a:lnTo>
                    <a:pt x="10194" y="135112"/>
                  </a:lnTo>
                  <a:lnTo>
                    <a:pt x="21029" y="139195"/>
                  </a:lnTo>
                  <a:lnTo>
                    <a:pt x="52238" y="141816"/>
                  </a:lnTo>
                  <a:lnTo>
                    <a:pt x="94195" y="134212"/>
                  </a:lnTo>
                  <a:lnTo>
                    <a:pt x="138055" y="114631"/>
                  </a:lnTo>
                  <a:lnTo>
                    <a:pt x="175676" y="91654"/>
                  </a:lnTo>
                  <a:lnTo>
                    <a:pt x="218085" y="62067"/>
                  </a:lnTo>
                  <a:lnTo>
                    <a:pt x="260191" y="21597"/>
                  </a:lnTo>
                  <a:lnTo>
                    <a:pt x="265236" y="9084"/>
                  </a:lnTo>
                  <a:lnTo>
                    <a:pt x="265423" y="28683"/>
                  </a:lnTo>
                  <a:lnTo>
                    <a:pt x="253010" y="67270"/>
                  </a:lnTo>
                  <a:lnTo>
                    <a:pt x="231515" y="107424"/>
                  </a:lnTo>
                  <a:lnTo>
                    <a:pt x="214666" y="150666"/>
                  </a:lnTo>
                  <a:lnTo>
                    <a:pt x="212116" y="161983"/>
                  </a:lnTo>
                  <a:lnTo>
                    <a:pt x="205041" y="177333"/>
                  </a:lnTo>
                  <a:lnTo>
                    <a:pt x="203349" y="185178"/>
                  </a:lnTo>
                  <a:lnTo>
                    <a:pt x="203210" y="184830"/>
                  </a:lnTo>
                  <a:lnTo>
                    <a:pt x="202969" y="169771"/>
                  </a:lnTo>
                  <a:lnTo>
                    <a:pt x="207685" y="148899"/>
                  </a:lnTo>
                  <a:lnTo>
                    <a:pt x="225295" y="114188"/>
                  </a:lnTo>
                  <a:lnTo>
                    <a:pt x="245236" y="72788"/>
                  </a:lnTo>
                  <a:lnTo>
                    <a:pt x="263765" y="35653"/>
                  </a:lnTo>
                  <a:lnTo>
                    <a:pt x="293556" y="6615"/>
                  </a:lnTo>
                  <a:lnTo>
                    <a:pt x="300426" y="2710"/>
                  </a:lnTo>
                  <a:lnTo>
                    <a:pt x="303647" y="1669"/>
                  </a:lnTo>
                  <a:lnTo>
                    <a:pt x="306787" y="1967"/>
                  </a:lnTo>
                  <a:lnTo>
                    <a:pt x="312921" y="4944"/>
                  </a:lnTo>
                  <a:lnTo>
                    <a:pt x="314953" y="7127"/>
                  </a:lnTo>
                  <a:lnTo>
                    <a:pt x="331289" y="46583"/>
                  </a:lnTo>
                  <a:lnTo>
                    <a:pt x="336142" y="89192"/>
                  </a:lnTo>
                  <a:lnTo>
                    <a:pt x="336781" y="133572"/>
                  </a:lnTo>
                  <a:lnTo>
                    <a:pt x="336866" y="173445"/>
                  </a:lnTo>
                  <a:lnTo>
                    <a:pt x="334226" y="183682"/>
                  </a:lnTo>
                  <a:lnTo>
                    <a:pt x="329809" y="195024"/>
                  </a:lnTo>
                  <a:lnTo>
                    <a:pt x="327949" y="2049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98"/>
            <p:cNvSpPr/>
            <p:nvPr/>
          </p:nvSpPr>
          <p:spPr>
            <a:xfrm>
              <a:off x="5420320" y="4576149"/>
              <a:ext cx="695458" cy="353040"/>
            </a:xfrm>
            <a:custGeom>
              <a:avLst/>
              <a:gdLst/>
              <a:ahLst/>
              <a:cxnLst/>
              <a:rect l="0" t="0" r="0" b="0"/>
              <a:pathLst>
                <a:path w="695458" h="353040">
                  <a:moveTo>
                    <a:pt x="0" y="353039"/>
                  </a:moveTo>
                  <a:lnTo>
                    <a:pt x="0" y="348298"/>
                  </a:lnTo>
                  <a:lnTo>
                    <a:pt x="2646" y="343325"/>
                  </a:lnTo>
                  <a:lnTo>
                    <a:pt x="29504" y="310232"/>
                  </a:lnTo>
                  <a:lnTo>
                    <a:pt x="39902" y="301271"/>
                  </a:lnTo>
                  <a:lnTo>
                    <a:pt x="81650" y="261316"/>
                  </a:lnTo>
                  <a:lnTo>
                    <a:pt x="125185" y="231072"/>
                  </a:lnTo>
                  <a:lnTo>
                    <a:pt x="167897" y="208193"/>
                  </a:lnTo>
                  <a:lnTo>
                    <a:pt x="203757" y="195469"/>
                  </a:lnTo>
                  <a:lnTo>
                    <a:pt x="245361" y="180564"/>
                  </a:lnTo>
                  <a:lnTo>
                    <a:pt x="274415" y="172865"/>
                  </a:lnTo>
                  <a:lnTo>
                    <a:pt x="306509" y="166136"/>
                  </a:lnTo>
                  <a:lnTo>
                    <a:pt x="339625" y="160830"/>
                  </a:lnTo>
                  <a:lnTo>
                    <a:pt x="370879" y="158472"/>
                  </a:lnTo>
                  <a:lnTo>
                    <a:pt x="401307" y="157424"/>
                  </a:lnTo>
                  <a:lnTo>
                    <a:pt x="431366" y="156958"/>
                  </a:lnTo>
                  <a:lnTo>
                    <a:pt x="461263" y="156751"/>
                  </a:lnTo>
                  <a:lnTo>
                    <a:pt x="491087" y="159305"/>
                  </a:lnTo>
                  <a:lnTo>
                    <a:pt x="533122" y="163675"/>
                  </a:lnTo>
                  <a:lnTo>
                    <a:pt x="570712" y="167616"/>
                  </a:lnTo>
                  <a:lnTo>
                    <a:pt x="614229" y="173096"/>
                  </a:lnTo>
                  <a:lnTo>
                    <a:pt x="644359" y="173186"/>
                  </a:lnTo>
                  <a:lnTo>
                    <a:pt x="665994" y="166721"/>
                  </a:lnTo>
                  <a:lnTo>
                    <a:pt x="667239" y="165327"/>
                  </a:lnTo>
                  <a:lnTo>
                    <a:pt x="668621" y="161132"/>
                  </a:lnTo>
                  <a:lnTo>
                    <a:pt x="664659" y="148452"/>
                  </a:lnTo>
                  <a:lnTo>
                    <a:pt x="637565" y="108654"/>
                  </a:lnTo>
                  <a:lnTo>
                    <a:pt x="610898" y="85051"/>
                  </a:lnTo>
                  <a:lnTo>
                    <a:pt x="570809" y="55308"/>
                  </a:lnTo>
                  <a:lnTo>
                    <a:pt x="552342" y="41128"/>
                  </a:lnTo>
                  <a:lnTo>
                    <a:pt x="513440" y="23940"/>
                  </a:lnTo>
                  <a:lnTo>
                    <a:pt x="473675" y="8921"/>
                  </a:lnTo>
                  <a:lnTo>
                    <a:pt x="454431" y="5015"/>
                  </a:lnTo>
                  <a:lnTo>
                    <a:pt x="445717" y="586"/>
                  </a:lnTo>
                  <a:lnTo>
                    <a:pt x="442004" y="0"/>
                  </a:lnTo>
                  <a:lnTo>
                    <a:pt x="438536" y="601"/>
                  </a:lnTo>
                  <a:lnTo>
                    <a:pt x="430583" y="3955"/>
                  </a:lnTo>
                  <a:lnTo>
                    <a:pt x="430923" y="5223"/>
                  </a:lnTo>
                  <a:lnTo>
                    <a:pt x="433946" y="9277"/>
                  </a:lnTo>
                  <a:lnTo>
                    <a:pt x="445967" y="17137"/>
                  </a:lnTo>
                  <a:lnTo>
                    <a:pt x="480665" y="34275"/>
                  </a:lnTo>
                  <a:lnTo>
                    <a:pt x="502253" y="47585"/>
                  </a:lnTo>
                  <a:lnTo>
                    <a:pt x="540955" y="65711"/>
                  </a:lnTo>
                  <a:lnTo>
                    <a:pt x="579688" y="82264"/>
                  </a:lnTo>
                  <a:lnTo>
                    <a:pt x="616001" y="103614"/>
                  </a:lnTo>
                  <a:lnTo>
                    <a:pt x="660000" y="136134"/>
                  </a:lnTo>
                  <a:lnTo>
                    <a:pt x="692943" y="154670"/>
                  </a:lnTo>
                  <a:lnTo>
                    <a:pt x="694133" y="156301"/>
                  </a:lnTo>
                  <a:lnTo>
                    <a:pt x="695457" y="160758"/>
                  </a:lnTo>
                  <a:lnTo>
                    <a:pt x="694818" y="162344"/>
                  </a:lnTo>
                  <a:lnTo>
                    <a:pt x="693399" y="163401"/>
                  </a:lnTo>
                  <a:lnTo>
                    <a:pt x="688185" y="164575"/>
                  </a:lnTo>
                  <a:lnTo>
                    <a:pt x="650222" y="165433"/>
                  </a:lnTo>
                  <a:lnTo>
                    <a:pt x="613178" y="165499"/>
                  </a:lnTo>
                  <a:lnTo>
                    <a:pt x="579550" y="168156"/>
                  </a:lnTo>
                  <a:lnTo>
                    <a:pt x="537371" y="177943"/>
                  </a:lnTo>
                  <a:lnTo>
                    <a:pt x="494772" y="190586"/>
                  </a:lnTo>
                  <a:lnTo>
                    <a:pt x="485144" y="194186"/>
                  </a:lnTo>
                  <a:lnTo>
                    <a:pt x="481186" y="196536"/>
                  </a:lnTo>
                  <a:lnTo>
                    <a:pt x="476791" y="201791"/>
                  </a:lnTo>
                  <a:lnTo>
                    <a:pt x="473275" y="2101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583" name="SMARTInkShape-Group28"/>
          <p:cNvGrpSpPr/>
          <p:nvPr/>
        </p:nvGrpSpPr>
        <p:grpSpPr>
          <a:xfrm>
            <a:off x="3726021" y="5473946"/>
            <a:ext cx="1203009" cy="1173903"/>
            <a:chOff x="3726021" y="5473946"/>
            <a:chExt cx="1203009" cy="1173903"/>
          </a:xfrm>
        </p:grpSpPr>
        <p:sp>
          <p:nvSpPr>
            <p:cNvPr id="27" name="SMARTInkShape-99"/>
            <p:cNvSpPr/>
            <p:nvPr/>
          </p:nvSpPr>
          <p:spPr>
            <a:xfrm>
              <a:off x="4189430" y="5983767"/>
              <a:ext cx="123610" cy="347382"/>
            </a:xfrm>
            <a:custGeom>
              <a:avLst/>
              <a:gdLst/>
              <a:ahLst/>
              <a:cxnLst/>
              <a:rect l="0" t="0" r="0" b="0"/>
              <a:pathLst>
                <a:path w="123610" h="347382">
                  <a:moveTo>
                    <a:pt x="96820" y="34842"/>
                  </a:moveTo>
                  <a:lnTo>
                    <a:pt x="96820" y="0"/>
                  </a:lnTo>
                  <a:lnTo>
                    <a:pt x="96820" y="8864"/>
                  </a:lnTo>
                  <a:lnTo>
                    <a:pt x="94174" y="16019"/>
                  </a:lnTo>
                  <a:lnTo>
                    <a:pt x="92080" y="19319"/>
                  </a:lnTo>
                  <a:lnTo>
                    <a:pt x="83518" y="62621"/>
                  </a:lnTo>
                  <a:lnTo>
                    <a:pt x="71739" y="104675"/>
                  </a:lnTo>
                  <a:lnTo>
                    <a:pt x="57859" y="139428"/>
                  </a:lnTo>
                  <a:lnTo>
                    <a:pt x="46029" y="174861"/>
                  </a:lnTo>
                  <a:lnTo>
                    <a:pt x="31390" y="210495"/>
                  </a:lnTo>
                  <a:lnTo>
                    <a:pt x="20328" y="245196"/>
                  </a:lnTo>
                  <a:lnTo>
                    <a:pt x="10347" y="284092"/>
                  </a:lnTo>
                  <a:lnTo>
                    <a:pt x="7786" y="300401"/>
                  </a:lnTo>
                  <a:lnTo>
                    <a:pt x="0" y="322478"/>
                  </a:lnTo>
                  <a:lnTo>
                    <a:pt x="523" y="324826"/>
                  </a:lnTo>
                  <a:lnTo>
                    <a:pt x="1865" y="326391"/>
                  </a:lnTo>
                  <a:lnTo>
                    <a:pt x="3750" y="327435"/>
                  </a:lnTo>
                  <a:lnTo>
                    <a:pt x="6000" y="326146"/>
                  </a:lnTo>
                  <a:lnTo>
                    <a:pt x="16740" y="309820"/>
                  </a:lnTo>
                  <a:lnTo>
                    <a:pt x="44051" y="266069"/>
                  </a:lnTo>
                  <a:lnTo>
                    <a:pt x="72122" y="223234"/>
                  </a:lnTo>
                  <a:lnTo>
                    <a:pt x="84761" y="203661"/>
                  </a:lnTo>
                  <a:lnTo>
                    <a:pt x="99642" y="192129"/>
                  </a:lnTo>
                  <a:lnTo>
                    <a:pt x="112503" y="187369"/>
                  </a:lnTo>
                  <a:lnTo>
                    <a:pt x="113229" y="188120"/>
                  </a:lnTo>
                  <a:lnTo>
                    <a:pt x="114034" y="191601"/>
                  </a:lnTo>
                  <a:lnTo>
                    <a:pt x="115544" y="209050"/>
                  </a:lnTo>
                  <a:lnTo>
                    <a:pt x="122351" y="237455"/>
                  </a:lnTo>
                  <a:lnTo>
                    <a:pt x="123361" y="274368"/>
                  </a:lnTo>
                  <a:lnTo>
                    <a:pt x="123577" y="315645"/>
                  </a:lnTo>
                  <a:lnTo>
                    <a:pt x="123609" y="3473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0"/>
            <p:cNvSpPr/>
            <p:nvPr/>
          </p:nvSpPr>
          <p:spPr>
            <a:xfrm>
              <a:off x="4055319" y="6134695"/>
              <a:ext cx="132705" cy="44651"/>
            </a:xfrm>
            <a:custGeom>
              <a:avLst/>
              <a:gdLst/>
              <a:ahLst/>
              <a:cxnLst/>
              <a:rect l="0" t="0" r="0" b="0"/>
              <a:pathLst>
                <a:path w="132705" h="44651">
                  <a:moveTo>
                    <a:pt x="7689" y="0"/>
                  </a:moveTo>
                  <a:lnTo>
                    <a:pt x="0" y="0"/>
                  </a:lnTo>
                  <a:lnTo>
                    <a:pt x="6556" y="0"/>
                  </a:lnTo>
                  <a:lnTo>
                    <a:pt x="46474" y="18091"/>
                  </a:lnTo>
                  <a:lnTo>
                    <a:pt x="87468" y="32774"/>
                  </a:lnTo>
                  <a:lnTo>
                    <a:pt x="132704" y="44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1"/>
            <p:cNvSpPr/>
            <p:nvPr/>
          </p:nvSpPr>
          <p:spPr>
            <a:xfrm>
              <a:off x="4080867" y="6000750"/>
              <a:ext cx="76583" cy="348259"/>
            </a:xfrm>
            <a:custGeom>
              <a:avLst/>
              <a:gdLst/>
              <a:ahLst/>
              <a:cxnLst/>
              <a:rect l="0" t="0" r="0" b="0"/>
              <a:pathLst>
                <a:path w="76583" h="348259">
                  <a:moveTo>
                    <a:pt x="71438" y="0"/>
                  </a:moveTo>
                  <a:lnTo>
                    <a:pt x="76178" y="4740"/>
                  </a:lnTo>
                  <a:lnTo>
                    <a:pt x="76582" y="7129"/>
                  </a:lnTo>
                  <a:lnTo>
                    <a:pt x="75860" y="9713"/>
                  </a:lnTo>
                  <a:lnTo>
                    <a:pt x="74386" y="12429"/>
                  </a:lnTo>
                  <a:lnTo>
                    <a:pt x="66956" y="54670"/>
                  </a:lnTo>
                  <a:lnTo>
                    <a:pt x="55265" y="97634"/>
                  </a:lnTo>
                  <a:lnTo>
                    <a:pt x="41400" y="137518"/>
                  </a:lnTo>
                  <a:lnTo>
                    <a:pt x="30567" y="175904"/>
                  </a:lnTo>
                  <a:lnTo>
                    <a:pt x="21074" y="217264"/>
                  </a:lnTo>
                  <a:lnTo>
                    <a:pt x="12969" y="255095"/>
                  </a:lnTo>
                  <a:lnTo>
                    <a:pt x="7082" y="298141"/>
                  </a:lnTo>
                  <a:lnTo>
                    <a:pt x="622" y="340625"/>
                  </a:lnTo>
                  <a:lnTo>
                    <a:pt x="0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2"/>
            <p:cNvSpPr/>
            <p:nvPr/>
          </p:nvSpPr>
          <p:spPr>
            <a:xfrm>
              <a:off x="3726021" y="6116993"/>
              <a:ext cx="292326" cy="213434"/>
            </a:xfrm>
            <a:custGeom>
              <a:avLst/>
              <a:gdLst/>
              <a:ahLst/>
              <a:cxnLst/>
              <a:rect l="0" t="0" r="0" b="0"/>
              <a:pathLst>
                <a:path w="292326" h="213434">
                  <a:moveTo>
                    <a:pt x="42307" y="71280"/>
                  </a:moveTo>
                  <a:lnTo>
                    <a:pt x="81524" y="71280"/>
                  </a:lnTo>
                  <a:lnTo>
                    <a:pt x="96448" y="70288"/>
                  </a:lnTo>
                  <a:lnTo>
                    <a:pt x="140505" y="56050"/>
                  </a:lnTo>
                  <a:lnTo>
                    <a:pt x="160479" y="46373"/>
                  </a:lnTo>
                  <a:lnTo>
                    <a:pt x="196531" y="15090"/>
                  </a:lnTo>
                  <a:lnTo>
                    <a:pt x="197709" y="11992"/>
                  </a:lnTo>
                  <a:lnTo>
                    <a:pt x="197502" y="8934"/>
                  </a:lnTo>
                  <a:lnTo>
                    <a:pt x="196372" y="5904"/>
                  </a:lnTo>
                  <a:lnTo>
                    <a:pt x="194627" y="3883"/>
                  </a:lnTo>
                  <a:lnTo>
                    <a:pt x="190041" y="1639"/>
                  </a:lnTo>
                  <a:lnTo>
                    <a:pt x="163699" y="0"/>
                  </a:lnTo>
                  <a:lnTo>
                    <a:pt x="121115" y="12286"/>
                  </a:lnTo>
                  <a:lnTo>
                    <a:pt x="80511" y="30891"/>
                  </a:lnTo>
                  <a:lnTo>
                    <a:pt x="38445" y="59543"/>
                  </a:lnTo>
                  <a:lnTo>
                    <a:pt x="9510" y="89162"/>
                  </a:lnTo>
                  <a:lnTo>
                    <a:pt x="2926" y="101056"/>
                  </a:lnTo>
                  <a:lnTo>
                    <a:pt x="0" y="112957"/>
                  </a:lnTo>
                  <a:lnTo>
                    <a:pt x="1345" y="124860"/>
                  </a:lnTo>
                  <a:lnTo>
                    <a:pt x="5250" y="135773"/>
                  </a:lnTo>
                  <a:lnTo>
                    <a:pt x="10293" y="143931"/>
                  </a:lnTo>
                  <a:lnTo>
                    <a:pt x="14019" y="146503"/>
                  </a:lnTo>
                  <a:lnTo>
                    <a:pt x="23451" y="149361"/>
                  </a:lnTo>
                  <a:lnTo>
                    <a:pt x="61211" y="151346"/>
                  </a:lnTo>
                  <a:lnTo>
                    <a:pt x="69793" y="151447"/>
                  </a:lnTo>
                  <a:lnTo>
                    <a:pt x="96091" y="142107"/>
                  </a:lnTo>
                  <a:lnTo>
                    <a:pt x="140561" y="115457"/>
                  </a:lnTo>
                  <a:lnTo>
                    <a:pt x="184193" y="87093"/>
                  </a:lnTo>
                  <a:lnTo>
                    <a:pt x="227866" y="55229"/>
                  </a:lnTo>
                  <a:lnTo>
                    <a:pt x="231603" y="54225"/>
                  </a:lnTo>
                  <a:lnTo>
                    <a:pt x="233989" y="53957"/>
                  </a:lnTo>
                  <a:lnTo>
                    <a:pt x="234587" y="54771"/>
                  </a:lnTo>
                  <a:lnTo>
                    <a:pt x="233994" y="56305"/>
                  </a:lnTo>
                  <a:lnTo>
                    <a:pt x="208912" y="95666"/>
                  </a:lnTo>
                  <a:lnTo>
                    <a:pt x="194101" y="134647"/>
                  </a:lnTo>
                  <a:lnTo>
                    <a:pt x="180220" y="177558"/>
                  </a:lnTo>
                  <a:lnTo>
                    <a:pt x="176298" y="213433"/>
                  </a:lnTo>
                  <a:lnTo>
                    <a:pt x="176266" y="209201"/>
                  </a:lnTo>
                  <a:lnTo>
                    <a:pt x="188683" y="171236"/>
                  </a:lnTo>
                  <a:lnTo>
                    <a:pt x="206305" y="133138"/>
                  </a:lnTo>
                  <a:lnTo>
                    <a:pt x="223015" y="91069"/>
                  </a:lnTo>
                  <a:lnTo>
                    <a:pt x="240391" y="53802"/>
                  </a:lnTo>
                  <a:lnTo>
                    <a:pt x="256442" y="21182"/>
                  </a:lnTo>
                  <a:lnTo>
                    <a:pt x="262494" y="14288"/>
                  </a:lnTo>
                  <a:lnTo>
                    <a:pt x="268491" y="11224"/>
                  </a:lnTo>
                  <a:lnTo>
                    <a:pt x="277445" y="9499"/>
                  </a:lnTo>
                  <a:lnTo>
                    <a:pt x="283404" y="11741"/>
                  </a:lnTo>
                  <a:lnTo>
                    <a:pt x="286382" y="13728"/>
                  </a:lnTo>
                  <a:lnTo>
                    <a:pt x="288368" y="17036"/>
                  </a:lnTo>
                  <a:lnTo>
                    <a:pt x="291162" y="31175"/>
                  </a:lnTo>
                  <a:lnTo>
                    <a:pt x="292235" y="72594"/>
                  </a:lnTo>
                  <a:lnTo>
                    <a:pt x="292325" y="116102"/>
                  </a:lnTo>
                  <a:lnTo>
                    <a:pt x="285269" y="153532"/>
                  </a:lnTo>
                  <a:lnTo>
                    <a:pt x="283243" y="168360"/>
                  </a:lnTo>
                  <a:lnTo>
                    <a:pt x="274479" y="196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3"/>
            <p:cNvSpPr/>
            <p:nvPr/>
          </p:nvSpPr>
          <p:spPr>
            <a:xfrm>
              <a:off x="4197647" y="5473946"/>
              <a:ext cx="262253" cy="312493"/>
            </a:xfrm>
            <a:custGeom>
              <a:avLst/>
              <a:gdLst/>
              <a:ahLst/>
              <a:cxnLst/>
              <a:rect l="0" t="0" r="0" b="0"/>
              <a:pathLst>
                <a:path w="262253" h="312493">
                  <a:moveTo>
                    <a:pt x="213619" y="26742"/>
                  </a:moveTo>
                  <a:lnTo>
                    <a:pt x="208878" y="31482"/>
                  </a:lnTo>
                  <a:lnTo>
                    <a:pt x="203905" y="33810"/>
                  </a:lnTo>
                  <a:lnTo>
                    <a:pt x="201190" y="34430"/>
                  </a:lnTo>
                  <a:lnTo>
                    <a:pt x="158452" y="53715"/>
                  </a:lnTo>
                  <a:lnTo>
                    <a:pt x="114191" y="68438"/>
                  </a:lnTo>
                  <a:lnTo>
                    <a:pt x="72564" y="77679"/>
                  </a:lnTo>
                  <a:lnTo>
                    <a:pt x="33464" y="79972"/>
                  </a:lnTo>
                  <a:lnTo>
                    <a:pt x="1648" y="80306"/>
                  </a:lnTo>
                  <a:lnTo>
                    <a:pt x="867" y="79319"/>
                  </a:lnTo>
                  <a:lnTo>
                    <a:pt x="0" y="75575"/>
                  </a:lnTo>
                  <a:lnTo>
                    <a:pt x="1753" y="74180"/>
                  </a:lnTo>
                  <a:lnTo>
                    <a:pt x="13701" y="70233"/>
                  </a:lnTo>
                  <a:lnTo>
                    <a:pt x="49134" y="48129"/>
                  </a:lnTo>
                  <a:lnTo>
                    <a:pt x="87568" y="33135"/>
                  </a:lnTo>
                  <a:lnTo>
                    <a:pt x="128858" y="16098"/>
                  </a:lnTo>
                  <a:lnTo>
                    <a:pt x="168102" y="4172"/>
                  </a:lnTo>
                  <a:lnTo>
                    <a:pt x="204518" y="786"/>
                  </a:lnTo>
                  <a:lnTo>
                    <a:pt x="247069" y="0"/>
                  </a:lnTo>
                  <a:lnTo>
                    <a:pt x="250802" y="1969"/>
                  </a:lnTo>
                  <a:lnTo>
                    <a:pt x="253290" y="5265"/>
                  </a:lnTo>
                  <a:lnTo>
                    <a:pt x="262024" y="24814"/>
                  </a:lnTo>
                  <a:lnTo>
                    <a:pt x="262252" y="36137"/>
                  </a:lnTo>
                  <a:lnTo>
                    <a:pt x="258792" y="72628"/>
                  </a:lnTo>
                  <a:lnTo>
                    <a:pt x="255725" y="109998"/>
                  </a:lnTo>
                  <a:lnTo>
                    <a:pt x="251230" y="143684"/>
                  </a:lnTo>
                  <a:lnTo>
                    <a:pt x="249899" y="178800"/>
                  </a:lnTo>
                  <a:lnTo>
                    <a:pt x="249504" y="214340"/>
                  </a:lnTo>
                  <a:lnTo>
                    <a:pt x="249387" y="250006"/>
                  </a:lnTo>
                  <a:lnTo>
                    <a:pt x="254087" y="292873"/>
                  </a:lnTo>
                  <a:lnTo>
                    <a:pt x="258267" y="3124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76" name="SMARTInkShape-104"/>
            <p:cNvSpPr/>
            <p:nvPr/>
          </p:nvSpPr>
          <p:spPr>
            <a:xfrm>
              <a:off x="4205883" y="5527477"/>
              <a:ext cx="241102" cy="348258"/>
            </a:xfrm>
            <a:custGeom>
              <a:avLst/>
              <a:gdLst/>
              <a:ahLst/>
              <a:cxnLst/>
              <a:rect l="0" t="0" r="0" b="0"/>
              <a:pathLst>
                <a:path w="241102" h="348258">
                  <a:moveTo>
                    <a:pt x="241101" y="0"/>
                  </a:moveTo>
                  <a:lnTo>
                    <a:pt x="236361" y="4740"/>
                  </a:lnTo>
                  <a:lnTo>
                    <a:pt x="234034" y="9713"/>
                  </a:lnTo>
                  <a:lnTo>
                    <a:pt x="227799" y="25731"/>
                  </a:lnTo>
                  <a:lnTo>
                    <a:pt x="203525" y="64440"/>
                  </a:lnTo>
                  <a:lnTo>
                    <a:pt x="170889" y="107410"/>
                  </a:lnTo>
                  <a:lnTo>
                    <a:pt x="139067" y="151838"/>
                  </a:lnTo>
                  <a:lnTo>
                    <a:pt x="109050" y="190175"/>
                  </a:lnTo>
                  <a:lnTo>
                    <a:pt x="83718" y="230931"/>
                  </a:lnTo>
                  <a:lnTo>
                    <a:pt x="59605" y="267645"/>
                  </a:lnTo>
                  <a:lnTo>
                    <a:pt x="29775" y="307766"/>
                  </a:lnTo>
                  <a:lnTo>
                    <a:pt x="4317" y="335898"/>
                  </a:lnTo>
                  <a:lnTo>
                    <a:pt x="0" y="348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79" name="SMARTInkShape-105"/>
            <p:cNvSpPr/>
            <p:nvPr/>
          </p:nvSpPr>
          <p:spPr>
            <a:xfrm>
              <a:off x="4536699" y="6216400"/>
              <a:ext cx="195188" cy="406820"/>
            </a:xfrm>
            <a:custGeom>
              <a:avLst/>
              <a:gdLst/>
              <a:ahLst/>
              <a:cxnLst/>
              <a:rect l="0" t="0" r="0" b="0"/>
              <a:pathLst>
                <a:path w="195188" h="406820">
                  <a:moveTo>
                    <a:pt x="97809" y="34380"/>
                  </a:moveTo>
                  <a:lnTo>
                    <a:pt x="96817" y="74694"/>
                  </a:lnTo>
                  <a:lnTo>
                    <a:pt x="88095" y="109372"/>
                  </a:lnTo>
                  <a:lnTo>
                    <a:pt x="79718" y="142590"/>
                  </a:lnTo>
                  <a:lnTo>
                    <a:pt x="70951" y="180213"/>
                  </a:lnTo>
                  <a:lnTo>
                    <a:pt x="59424" y="222781"/>
                  </a:lnTo>
                  <a:lnTo>
                    <a:pt x="43441" y="266813"/>
                  </a:lnTo>
                  <a:lnTo>
                    <a:pt x="28783" y="308633"/>
                  </a:lnTo>
                  <a:lnTo>
                    <a:pt x="18156" y="346159"/>
                  </a:lnTo>
                  <a:lnTo>
                    <a:pt x="10417" y="384914"/>
                  </a:lnTo>
                  <a:lnTo>
                    <a:pt x="6713" y="396218"/>
                  </a:lnTo>
                  <a:lnTo>
                    <a:pt x="991" y="406819"/>
                  </a:lnTo>
                  <a:lnTo>
                    <a:pt x="521" y="405704"/>
                  </a:lnTo>
                  <a:lnTo>
                    <a:pt x="0" y="399174"/>
                  </a:lnTo>
                  <a:lnTo>
                    <a:pt x="9351" y="358137"/>
                  </a:lnTo>
                  <a:lnTo>
                    <a:pt x="17690" y="318163"/>
                  </a:lnTo>
                  <a:lnTo>
                    <a:pt x="23505" y="288499"/>
                  </a:lnTo>
                  <a:lnTo>
                    <a:pt x="29397" y="255471"/>
                  </a:lnTo>
                  <a:lnTo>
                    <a:pt x="37969" y="220948"/>
                  </a:lnTo>
                  <a:lnTo>
                    <a:pt x="47401" y="186753"/>
                  </a:lnTo>
                  <a:lnTo>
                    <a:pt x="54900" y="155019"/>
                  </a:lnTo>
                  <a:lnTo>
                    <a:pt x="64186" y="124378"/>
                  </a:lnTo>
                  <a:lnTo>
                    <a:pt x="77925" y="84529"/>
                  </a:lnTo>
                  <a:lnTo>
                    <a:pt x="90925" y="51224"/>
                  </a:lnTo>
                  <a:lnTo>
                    <a:pt x="108355" y="13896"/>
                  </a:lnTo>
                  <a:lnTo>
                    <a:pt x="112777" y="8818"/>
                  </a:lnTo>
                  <a:lnTo>
                    <a:pt x="122982" y="3176"/>
                  </a:lnTo>
                  <a:lnTo>
                    <a:pt x="135143" y="0"/>
                  </a:lnTo>
                  <a:lnTo>
                    <a:pt x="149771" y="3799"/>
                  </a:lnTo>
                  <a:lnTo>
                    <a:pt x="166673" y="15949"/>
                  </a:lnTo>
                  <a:lnTo>
                    <a:pt x="179508" y="36857"/>
                  </a:lnTo>
                  <a:lnTo>
                    <a:pt x="191742" y="71581"/>
                  </a:lnTo>
                  <a:lnTo>
                    <a:pt x="195187" y="112983"/>
                  </a:lnTo>
                  <a:lnTo>
                    <a:pt x="194666" y="130831"/>
                  </a:lnTo>
                  <a:lnTo>
                    <a:pt x="183557" y="164724"/>
                  </a:lnTo>
                  <a:lnTo>
                    <a:pt x="170290" y="183024"/>
                  </a:lnTo>
                  <a:lnTo>
                    <a:pt x="159457" y="189742"/>
                  </a:lnTo>
                  <a:lnTo>
                    <a:pt x="149020" y="193719"/>
                  </a:lnTo>
                  <a:lnTo>
                    <a:pt x="141075" y="198794"/>
                  </a:lnTo>
                  <a:lnTo>
                    <a:pt x="136575" y="199553"/>
                  </a:lnTo>
                  <a:lnTo>
                    <a:pt x="126283" y="197749"/>
                  </a:lnTo>
                  <a:lnTo>
                    <a:pt x="117740" y="190994"/>
                  </a:lnTo>
                  <a:lnTo>
                    <a:pt x="106739" y="177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80" name="SMARTInkShape-106"/>
            <p:cNvSpPr/>
            <p:nvPr/>
          </p:nvSpPr>
          <p:spPr>
            <a:xfrm>
              <a:off x="4697016" y="6172415"/>
              <a:ext cx="232014" cy="475434"/>
            </a:xfrm>
            <a:custGeom>
              <a:avLst/>
              <a:gdLst/>
              <a:ahLst/>
              <a:cxnLst/>
              <a:rect l="0" t="0" r="0" b="0"/>
              <a:pathLst>
                <a:path w="232014" h="475434">
                  <a:moveTo>
                    <a:pt x="116086" y="15858"/>
                  </a:moveTo>
                  <a:lnTo>
                    <a:pt x="115093" y="46903"/>
                  </a:lnTo>
                  <a:lnTo>
                    <a:pt x="100854" y="88583"/>
                  </a:lnTo>
                  <a:lnTo>
                    <a:pt x="86274" y="132114"/>
                  </a:lnTo>
                  <a:lnTo>
                    <a:pt x="81145" y="176615"/>
                  </a:lnTo>
                  <a:lnTo>
                    <a:pt x="80521" y="202835"/>
                  </a:lnTo>
                  <a:lnTo>
                    <a:pt x="83081" y="210746"/>
                  </a:lnTo>
                  <a:lnTo>
                    <a:pt x="85153" y="214244"/>
                  </a:lnTo>
                  <a:lnTo>
                    <a:pt x="88518" y="216576"/>
                  </a:lnTo>
                  <a:lnTo>
                    <a:pt x="97549" y="219168"/>
                  </a:lnTo>
                  <a:lnTo>
                    <a:pt x="101744" y="218867"/>
                  </a:lnTo>
                  <a:lnTo>
                    <a:pt x="109050" y="215887"/>
                  </a:lnTo>
                  <a:lnTo>
                    <a:pt x="128954" y="197767"/>
                  </a:lnTo>
                  <a:lnTo>
                    <a:pt x="157884" y="153254"/>
                  </a:lnTo>
                  <a:lnTo>
                    <a:pt x="181595" y="108630"/>
                  </a:lnTo>
                  <a:lnTo>
                    <a:pt x="202742" y="67477"/>
                  </a:lnTo>
                  <a:lnTo>
                    <a:pt x="219918" y="24897"/>
                  </a:lnTo>
                  <a:lnTo>
                    <a:pt x="229457" y="8126"/>
                  </a:lnTo>
                  <a:lnTo>
                    <a:pt x="231635" y="0"/>
                  </a:lnTo>
                  <a:lnTo>
                    <a:pt x="231814" y="325"/>
                  </a:lnTo>
                  <a:lnTo>
                    <a:pt x="232013" y="3332"/>
                  </a:lnTo>
                  <a:lnTo>
                    <a:pt x="219729" y="43900"/>
                  </a:lnTo>
                  <a:lnTo>
                    <a:pt x="211177" y="79288"/>
                  </a:lnTo>
                  <a:lnTo>
                    <a:pt x="202666" y="109534"/>
                  </a:lnTo>
                  <a:lnTo>
                    <a:pt x="193261" y="142820"/>
                  </a:lnTo>
                  <a:lnTo>
                    <a:pt x="185774" y="177458"/>
                  </a:lnTo>
                  <a:lnTo>
                    <a:pt x="181785" y="215342"/>
                  </a:lnTo>
                  <a:lnTo>
                    <a:pt x="179020" y="254338"/>
                  </a:lnTo>
                  <a:lnTo>
                    <a:pt x="174483" y="291514"/>
                  </a:lnTo>
                  <a:lnTo>
                    <a:pt x="169160" y="327880"/>
                  </a:lnTo>
                  <a:lnTo>
                    <a:pt x="163487" y="362894"/>
                  </a:lnTo>
                  <a:lnTo>
                    <a:pt x="157658" y="394992"/>
                  </a:lnTo>
                  <a:lnTo>
                    <a:pt x="148798" y="436213"/>
                  </a:lnTo>
                  <a:lnTo>
                    <a:pt x="135149" y="464081"/>
                  </a:lnTo>
                  <a:lnTo>
                    <a:pt x="124228" y="473038"/>
                  </a:lnTo>
                  <a:lnTo>
                    <a:pt x="118537" y="475426"/>
                  </a:lnTo>
                  <a:lnTo>
                    <a:pt x="106923" y="475433"/>
                  </a:lnTo>
                  <a:lnTo>
                    <a:pt x="101047" y="474047"/>
                  </a:lnTo>
                  <a:lnTo>
                    <a:pt x="70231" y="450433"/>
                  </a:lnTo>
                  <a:lnTo>
                    <a:pt x="31370" y="413112"/>
                  </a:lnTo>
                  <a:lnTo>
                    <a:pt x="0" y="381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81" name="SMARTInkShape-107"/>
            <p:cNvSpPr/>
            <p:nvPr/>
          </p:nvSpPr>
          <p:spPr>
            <a:xfrm>
              <a:off x="4359725" y="6207929"/>
              <a:ext cx="145565" cy="185727"/>
            </a:xfrm>
            <a:custGeom>
              <a:avLst/>
              <a:gdLst/>
              <a:ahLst/>
              <a:cxnLst/>
              <a:rect l="0" t="0" r="0" b="0"/>
              <a:pathLst>
                <a:path w="145565" h="185727">
                  <a:moveTo>
                    <a:pt x="96189" y="78571"/>
                  </a:moveTo>
                  <a:lnTo>
                    <a:pt x="116927" y="60480"/>
                  </a:lnTo>
                  <a:lnTo>
                    <a:pt x="133689" y="48760"/>
                  </a:lnTo>
                  <a:lnTo>
                    <a:pt x="137660" y="40186"/>
                  </a:lnTo>
                  <a:lnTo>
                    <a:pt x="140418" y="30754"/>
                  </a:lnTo>
                  <a:lnTo>
                    <a:pt x="144950" y="23253"/>
                  </a:lnTo>
                  <a:lnTo>
                    <a:pt x="145564" y="19865"/>
                  </a:lnTo>
                  <a:lnTo>
                    <a:pt x="144981" y="16613"/>
                  </a:lnTo>
                  <a:lnTo>
                    <a:pt x="141687" y="10353"/>
                  </a:lnTo>
                  <a:lnTo>
                    <a:pt x="136916" y="4265"/>
                  </a:lnTo>
                  <a:lnTo>
                    <a:pt x="131488" y="898"/>
                  </a:lnTo>
                  <a:lnTo>
                    <a:pt x="128651" y="0"/>
                  </a:lnTo>
                  <a:lnTo>
                    <a:pt x="120208" y="1649"/>
                  </a:lnTo>
                  <a:lnTo>
                    <a:pt x="104298" y="5508"/>
                  </a:lnTo>
                  <a:lnTo>
                    <a:pt x="98618" y="6050"/>
                  </a:lnTo>
                  <a:lnTo>
                    <a:pt x="76403" y="16293"/>
                  </a:lnTo>
                  <a:lnTo>
                    <a:pt x="32271" y="49088"/>
                  </a:lnTo>
                  <a:lnTo>
                    <a:pt x="20487" y="63483"/>
                  </a:lnTo>
                  <a:lnTo>
                    <a:pt x="2546" y="99588"/>
                  </a:lnTo>
                  <a:lnTo>
                    <a:pt x="0" y="115693"/>
                  </a:lnTo>
                  <a:lnTo>
                    <a:pt x="3306" y="136754"/>
                  </a:lnTo>
                  <a:lnTo>
                    <a:pt x="10570" y="150822"/>
                  </a:lnTo>
                  <a:lnTo>
                    <a:pt x="19007" y="161274"/>
                  </a:lnTo>
                  <a:lnTo>
                    <a:pt x="22906" y="162479"/>
                  </a:lnTo>
                  <a:lnTo>
                    <a:pt x="32530" y="161174"/>
                  </a:lnTo>
                  <a:lnTo>
                    <a:pt x="49105" y="154860"/>
                  </a:lnTo>
                  <a:lnTo>
                    <a:pt x="66584" y="141966"/>
                  </a:lnTo>
                  <a:lnTo>
                    <a:pt x="102157" y="100464"/>
                  </a:lnTo>
                  <a:lnTo>
                    <a:pt x="127591" y="56824"/>
                  </a:lnTo>
                  <a:lnTo>
                    <a:pt x="131740" y="43456"/>
                  </a:lnTo>
                  <a:lnTo>
                    <a:pt x="117659" y="67213"/>
                  </a:lnTo>
                  <a:lnTo>
                    <a:pt x="108229" y="105854"/>
                  </a:lnTo>
                  <a:lnTo>
                    <a:pt x="105528" y="137776"/>
                  </a:lnTo>
                  <a:lnTo>
                    <a:pt x="113810" y="181403"/>
                  </a:lnTo>
                  <a:lnTo>
                    <a:pt x="114048" y="1857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82" name="SMARTInkShape-108"/>
            <p:cNvSpPr/>
            <p:nvPr/>
          </p:nvSpPr>
          <p:spPr>
            <a:xfrm>
              <a:off x="4554141" y="6054328"/>
              <a:ext cx="53579" cy="312540"/>
            </a:xfrm>
            <a:custGeom>
              <a:avLst/>
              <a:gdLst/>
              <a:ahLst/>
              <a:cxnLst/>
              <a:rect l="0" t="0" r="0" b="0"/>
              <a:pathLst>
                <a:path w="53579" h="312540">
                  <a:moveTo>
                    <a:pt x="53578" y="0"/>
                  </a:moveTo>
                  <a:lnTo>
                    <a:pt x="48837" y="0"/>
                  </a:lnTo>
                  <a:lnTo>
                    <a:pt x="47441" y="1985"/>
                  </a:lnTo>
                  <a:lnTo>
                    <a:pt x="45476" y="15250"/>
                  </a:lnTo>
                  <a:lnTo>
                    <a:pt x="40017" y="54412"/>
                  </a:lnTo>
                  <a:lnTo>
                    <a:pt x="30431" y="97583"/>
                  </a:lnTo>
                  <a:lnTo>
                    <a:pt x="26876" y="137503"/>
                  </a:lnTo>
                  <a:lnTo>
                    <a:pt x="19979" y="175900"/>
                  </a:lnTo>
                  <a:lnTo>
                    <a:pt x="11652" y="217262"/>
                  </a:lnTo>
                  <a:lnTo>
                    <a:pt x="3893" y="254102"/>
                  </a:lnTo>
                  <a:lnTo>
                    <a:pt x="512" y="298230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pPr algn="ctr"/>
            <a:r>
              <a:rPr lang="en-US" sz="3600" b="1" smtClean="0"/>
              <a:t>What does the formula mean?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/>
              <a:t>The value of </a:t>
            </a:r>
            <a:r>
              <a:rPr lang="el-GR" b="1" dirty="0" smtClean="0"/>
              <a:t>Δ</a:t>
            </a:r>
            <a:r>
              <a:rPr lang="en-US" b="1" dirty="0" smtClean="0"/>
              <a:t>G is negative in spontaneous processes because the system loses free energy</a:t>
            </a:r>
          </a:p>
          <a:p>
            <a:r>
              <a:rPr lang="en-US" dirty="0" smtClean="0"/>
              <a:t>The conditions may determine whether a reaction is spontaneous or not</a:t>
            </a:r>
          </a:p>
          <a:p>
            <a:r>
              <a:rPr lang="en-US" dirty="0" smtClean="0"/>
              <a:t>T = temperature in Kelvin</a:t>
            </a:r>
          </a:p>
          <a:p>
            <a:r>
              <a:rPr lang="el-GR" dirty="0" smtClean="0"/>
              <a:t>Δ</a:t>
            </a:r>
            <a:r>
              <a:rPr lang="en-US" dirty="0" smtClean="0"/>
              <a:t>S = change in entropy</a:t>
            </a:r>
          </a:p>
          <a:p>
            <a:r>
              <a:rPr lang="el-GR" dirty="0" smtClean="0"/>
              <a:t>Δ</a:t>
            </a:r>
            <a:r>
              <a:rPr lang="en-US" dirty="0" smtClean="0"/>
              <a:t>H = change in enthalpy</a:t>
            </a:r>
          </a:p>
          <a:p>
            <a:r>
              <a:rPr lang="en-US" dirty="0" smtClean="0"/>
              <a:t>ΔH and </a:t>
            </a:r>
            <a:r>
              <a:rPr lang="el-GR" dirty="0" smtClean="0"/>
              <a:t>Δ</a:t>
            </a:r>
            <a:r>
              <a:rPr lang="en-US" dirty="0" smtClean="0"/>
              <a:t>S are assumed to be held at a constant for the same reactions at different temperatures.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3523"/>
            <a:ext cx="9144000" cy="485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remainder of class…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Guided reading for Section 18.4</a:t>
            </a:r>
          </a:p>
          <a:p>
            <a:endParaRPr lang="en-US" dirty="0" smtClean="0"/>
          </a:p>
          <a:p>
            <a:r>
              <a:rPr lang="en-US" dirty="0" smtClean="0"/>
              <a:t>Questions 33 – 35, page </a:t>
            </a:r>
            <a:r>
              <a:rPr lang="en-US" dirty="0" smtClean="0"/>
              <a:t>573</a:t>
            </a:r>
          </a:p>
          <a:p>
            <a:r>
              <a:rPr lang="en-US" dirty="0" smtClean="0"/>
              <a:t>Section review</a:t>
            </a:r>
          </a:p>
          <a:p>
            <a:r>
              <a:rPr lang="en-US" dirty="0" smtClean="0"/>
              <a:t>Interpreting graphics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23950"/>
          </a:xfrm>
        </p:spPr>
        <p:txBody>
          <a:bodyPr/>
          <a:lstStyle/>
          <a:p>
            <a:pPr algn="ctr"/>
            <a:r>
              <a:rPr lang="en-US" sz="4000" b="1" dirty="0" smtClean="0"/>
              <a:t>Free Energy and Spontaneous Reactions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r>
              <a:rPr lang="en-US" dirty="0" smtClean="0"/>
              <a:t>Many times, the </a:t>
            </a:r>
            <a:r>
              <a:rPr lang="en-US" i="1" dirty="0" smtClean="0"/>
              <a:t>energy</a:t>
            </a:r>
            <a:r>
              <a:rPr lang="en-US" dirty="0" smtClean="0"/>
              <a:t> (heat) released from a chemical reaction can be used to bring about other changes</a:t>
            </a:r>
          </a:p>
          <a:p>
            <a:pPr lvl="1"/>
            <a:r>
              <a:rPr lang="en-US" dirty="0" smtClean="0"/>
              <a:t>This </a:t>
            </a:r>
            <a:r>
              <a:rPr lang="en-US" i="1" dirty="0" smtClean="0"/>
              <a:t>energy</a:t>
            </a:r>
            <a:r>
              <a:rPr lang="en-US" dirty="0" smtClean="0"/>
              <a:t> is considered to be </a:t>
            </a:r>
            <a:r>
              <a:rPr lang="en-US" b="1" dirty="0" smtClean="0"/>
              <a:t>free energy</a:t>
            </a:r>
          </a:p>
          <a:p>
            <a:r>
              <a:rPr lang="en-US" dirty="0" smtClean="0"/>
              <a:t>In any chemical reaction, some energy is always lost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energy inefficiency </a:t>
            </a:r>
            <a:r>
              <a:rPr lang="en-US" dirty="0" smtClean="0"/>
              <a:t>of a chemical reaction</a:t>
            </a:r>
          </a:p>
          <a:p>
            <a:r>
              <a:rPr lang="en-US" i="1" dirty="0" smtClean="0"/>
              <a:t>The </a:t>
            </a:r>
            <a:r>
              <a:rPr lang="en-US" b="1" i="1" dirty="0" smtClean="0"/>
              <a:t>theoretical</a:t>
            </a:r>
            <a:r>
              <a:rPr lang="en-US" i="1" dirty="0" smtClean="0"/>
              <a:t> amount of energy available may not be equal to the </a:t>
            </a:r>
            <a:r>
              <a:rPr lang="en-US" b="1" i="1" dirty="0" smtClean="0"/>
              <a:t>actual</a:t>
            </a:r>
            <a:r>
              <a:rPr lang="en-US" i="1" dirty="0" smtClean="0"/>
              <a:t> energy in a chemical reaction</a:t>
            </a:r>
          </a:p>
          <a:p>
            <a:pPr lvl="1"/>
            <a:r>
              <a:rPr lang="en-US" dirty="0" smtClean="0"/>
              <a:t>Even though we can theoretically write a balanced chemical equation, it may or may not actually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r>
              <a:rPr lang="en-US" sz="3200" b="1" dirty="0" smtClean="0"/>
              <a:t>Free Energy and Spontaneous Reactions – cont'd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Therefore, there are two kinds of reactions</a:t>
            </a:r>
          </a:p>
          <a:p>
            <a:pPr lvl="1"/>
            <a:r>
              <a:rPr lang="en-US" dirty="0" smtClean="0"/>
              <a:t>Those that occur (under present conditions) and those that do not occur</a:t>
            </a:r>
          </a:p>
          <a:p>
            <a:r>
              <a:rPr lang="en-US" b="1" dirty="0" smtClean="0"/>
              <a:t>Spontaneous reactions </a:t>
            </a:r>
            <a:r>
              <a:rPr lang="en-US" dirty="0" smtClean="0"/>
              <a:t>occur </a:t>
            </a:r>
            <a:r>
              <a:rPr lang="en-US" i="1" dirty="0" smtClean="0"/>
              <a:t>naturally</a:t>
            </a:r>
            <a:r>
              <a:rPr lang="en-US" dirty="0" smtClean="0"/>
              <a:t> and favour the formation of </a:t>
            </a:r>
            <a:r>
              <a:rPr lang="en-US" i="1" dirty="0" smtClean="0"/>
              <a:t>products</a:t>
            </a:r>
            <a:r>
              <a:rPr lang="en-US" dirty="0" smtClean="0"/>
              <a:t> at the specified conditions</a:t>
            </a:r>
          </a:p>
          <a:p>
            <a:pPr lvl="1"/>
            <a:r>
              <a:rPr lang="en-US" dirty="0" smtClean="0"/>
              <a:t>They produce substantial amounts of products at equilibrium and </a:t>
            </a:r>
            <a:r>
              <a:rPr lang="en-US" b="1" dirty="0" smtClean="0"/>
              <a:t>release free energy</a:t>
            </a:r>
          </a:p>
          <a:p>
            <a:endParaRPr lang="en-US" dirty="0" smtClean="0"/>
          </a:p>
          <a:p>
            <a:r>
              <a:rPr lang="en-US" b="1" dirty="0" smtClean="0"/>
              <a:t>Nonspontaneous reactions </a:t>
            </a:r>
            <a:r>
              <a:rPr lang="en-US" dirty="0" smtClean="0"/>
              <a:t>are those that do not favour the formation of products at the specified conditions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dirty="0" smtClean="0">
                <a:cs typeface="Times New Roman" pitchFamily="18" charset="0"/>
              </a:rPr>
              <a:t>  CO</a:t>
            </a:r>
            <a:r>
              <a:rPr lang="en-US" baseline="-25000" dirty="0" smtClean="0">
                <a:cs typeface="Times New Roman" pitchFamily="18" charset="0"/>
              </a:rPr>
              <a:t>2(g)</a:t>
            </a:r>
            <a:r>
              <a:rPr lang="en-US" dirty="0" smtClean="0">
                <a:cs typeface="Times New Roman" pitchFamily="18" charset="0"/>
              </a:rPr>
              <a:t> +  H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O</a:t>
            </a:r>
            <a:r>
              <a:rPr lang="en-US" baseline="-25000" dirty="0" smtClean="0">
                <a:cs typeface="Times New Roman" pitchFamily="18" charset="0"/>
              </a:rPr>
              <a:t>(g)</a:t>
            </a:r>
            <a:endParaRPr lang="en-US" dirty="0" smtClean="0"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dirty="0" smtClean="0">
                <a:cs typeface="Times New Roman" pitchFamily="18" charset="0"/>
              </a:rPr>
              <a:t>			     &lt; 1%		&gt;99%</a:t>
            </a:r>
          </a:p>
          <a:p>
            <a:pPr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In the decomposition of carbonic acid, the forward reaction is spontaneous; more than 99% of the reaction turns to products at equilibrium</a:t>
            </a:r>
          </a:p>
          <a:p>
            <a:r>
              <a:rPr lang="en-US" sz="2400" dirty="0" smtClean="0">
                <a:cs typeface="Times New Roman" pitchFamily="18" charset="0"/>
              </a:rPr>
              <a:t>This means less than 1% is carbonic acid</a:t>
            </a:r>
          </a:p>
          <a:p>
            <a:r>
              <a:rPr lang="en-US" sz="2400" dirty="0" smtClean="0">
                <a:cs typeface="Times New Roman" pitchFamily="18" charset="0"/>
              </a:rPr>
              <a:t>In this case, the products are favoured in the forward reaction.  The combination of carbon dioxide and water to form carbonic acid is nonspontaneous</a:t>
            </a:r>
          </a:p>
          <a:p>
            <a:r>
              <a:rPr lang="en-US" sz="2400" b="1" dirty="0" smtClean="0">
                <a:cs typeface="Times New Roman" pitchFamily="18" charset="0"/>
              </a:rPr>
              <a:t>When the reaction is spontaneous, free energy is released</a:t>
            </a:r>
            <a:endParaRPr lang="en-US" sz="2400" b="1" dirty="0" smtClean="0"/>
          </a:p>
        </p:txBody>
      </p:sp>
      <p:grpSp>
        <p:nvGrpSpPr>
          <p:cNvPr id="30" name="SMARTInkShape-Group22"/>
          <p:cNvGrpSpPr/>
          <p:nvPr/>
        </p:nvGrpSpPr>
        <p:grpSpPr>
          <a:xfrm>
            <a:off x="6000750" y="1401961"/>
            <a:ext cx="2330649" cy="883971"/>
            <a:chOff x="6000750" y="1401961"/>
            <a:chExt cx="2330649" cy="883971"/>
          </a:xfrm>
        </p:grpSpPr>
        <p:sp>
          <p:nvSpPr>
            <p:cNvPr id="24" name="SMARTInkShape-55"/>
            <p:cNvSpPr/>
            <p:nvPr/>
          </p:nvSpPr>
          <p:spPr>
            <a:xfrm>
              <a:off x="6000750" y="1902405"/>
              <a:ext cx="1258867" cy="383527"/>
            </a:xfrm>
            <a:custGeom>
              <a:avLst/>
              <a:gdLst/>
              <a:ahLst/>
              <a:cxnLst/>
              <a:rect l="0" t="0" r="0" b="0"/>
              <a:pathLst>
                <a:path w="1258867" h="383527">
                  <a:moveTo>
                    <a:pt x="0" y="330017"/>
                  </a:moveTo>
                  <a:lnTo>
                    <a:pt x="4740" y="330017"/>
                  </a:lnTo>
                  <a:lnTo>
                    <a:pt x="6137" y="331009"/>
                  </a:lnTo>
                  <a:lnTo>
                    <a:pt x="7068" y="332663"/>
                  </a:lnTo>
                  <a:lnTo>
                    <a:pt x="7689" y="334757"/>
                  </a:lnTo>
                  <a:lnTo>
                    <a:pt x="10087" y="336154"/>
                  </a:lnTo>
                  <a:lnTo>
                    <a:pt x="47710" y="348497"/>
                  </a:lnTo>
                  <a:lnTo>
                    <a:pt x="91684" y="362841"/>
                  </a:lnTo>
                  <a:lnTo>
                    <a:pt x="130463" y="371713"/>
                  </a:lnTo>
                  <a:lnTo>
                    <a:pt x="173373" y="379633"/>
                  </a:lnTo>
                  <a:lnTo>
                    <a:pt x="202732" y="381834"/>
                  </a:lnTo>
                  <a:lnTo>
                    <a:pt x="234962" y="382812"/>
                  </a:lnTo>
                  <a:lnTo>
                    <a:pt x="270123" y="383247"/>
                  </a:lnTo>
                  <a:lnTo>
                    <a:pt x="308901" y="383441"/>
                  </a:lnTo>
                  <a:lnTo>
                    <a:pt x="346641" y="383526"/>
                  </a:lnTo>
                  <a:lnTo>
                    <a:pt x="384250" y="382572"/>
                  </a:lnTo>
                  <a:lnTo>
                    <a:pt x="424117" y="378841"/>
                  </a:lnTo>
                  <a:lnTo>
                    <a:pt x="467632" y="371229"/>
                  </a:lnTo>
                  <a:lnTo>
                    <a:pt x="490348" y="366422"/>
                  </a:lnTo>
                  <a:lnTo>
                    <a:pt x="513431" y="361232"/>
                  </a:lnTo>
                  <a:lnTo>
                    <a:pt x="536756" y="355788"/>
                  </a:lnTo>
                  <a:lnTo>
                    <a:pt x="560243" y="350174"/>
                  </a:lnTo>
                  <a:lnTo>
                    <a:pt x="583840" y="344447"/>
                  </a:lnTo>
                  <a:lnTo>
                    <a:pt x="607508" y="338645"/>
                  </a:lnTo>
                  <a:lnTo>
                    <a:pt x="631223" y="332792"/>
                  </a:lnTo>
                  <a:lnTo>
                    <a:pt x="654972" y="325914"/>
                  </a:lnTo>
                  <a:lnTo>
                    <a:pt x="678742" y="318352"/>
                  </a:lnTo>
                  <a:lnTo>
                    <a:pt x="702526" y="310334"/>
                  </a:lnTo>
                  <a:lnTo>
                    <a:pt x="726320" y="302012"/>
                  </a:lnTo>
                  <a:lnTo>
                    <a:pt x="750119" y="293488"/>
                  </a:lnTo>
                  <a:lnTo>
                    <a:pt x="773923" y="284828"/>
                  </a:lnTo>
                  <a:lnTo>
                    <a:pt x="796738" y="276079"/>
                  </a:lnTo>
                  <a:lnTo>
                    <a:pt x="840608" y="258419"/>
                  </a:lnTo>
                  <a:lnTo>
                    <a:pt x="863023" y="249543"/>
                  </a:lnTo>
                  <a:lnTo>
                    <a:pt x="885903" y="240649"/>
                  </a:lnTo>
                  <a:lnTo>
                    <a:pt x="909095" y="231743"/>
                  </a:lnTo>
                  <a:lnTo>
                    <a:pt x="953383" y="213910"/>
                  </a:lnTo>
                  <a:lnTo>
                    <a:pt x="996218" y="196062"/>
                  </a:lnTo>
                  <a:lnTo>
                    <a:pt x="1038407" y="178208"/>
                  </a:lnTo>
                  <a:lnTo>
                    <a:pt x="1075017" y="157705"/>
                  </a:lnTo>
                  <a:lnTo>
                    <a:pt x="1107824" y="136356"/>
                  </a:lnTo>
                  <a:lnTo>
                    <a:pt x="1138941" y="116945"/>
                  </a:lnTo>
                  <a:lnTo>
                    <a:pt x="1179610" y="94024"/>
                  </a:lnTo>
                  <a:lnTo>
                    <a:pt x="1220788" y="62364"/>
                  </a:lnTo>
                  <a:lnTo>
                    <a:pt x="1246413" y="35972"/>
                  </a:lnTo>
                  <a:lnTo>
                    <a:pt x="1255331" y="20312"/>
                  </a:lnTo>
                  <a:lnTo>
                    <a:pt x="1258866" y="1548"/>
                  </a:lnTo>
                  <a:lnTo>
                    <a:pt x="1257947" y="905"/>
                  </a:lnTo>
                  <a:lnTo>
                    <a:pt x="1250921" y="0"/>
                  </a:lnTo>
                  <a:lnTo>
                    <a:pt x="1218943" y="644"/>
                  </a:lnTo>
                  <a:lnTo>
                    <a:pt x="1178136" y="7311"/>
                  </a:lnTo>
                  <a:lnTo>
                    <a:pt x="1133994" y="18099"/>
                  </a:lnTo>
                  <a:lnTo>
                    <a:pt x="1093596" y="29507"/>
                  </a:lnTo>
                  <a:lnTo>
                    <a:pt x="1054528" y="46459"/>
                  </a:lnTo>
                  <a:lnTo>
                    <a:pt x="1028150" y="53185"/>
                  </a:lnTo>
                  <a:lnTo>
                    <a:pt x="1000958" y="66938"/>
                  </a:lnTo>
                  <a:lnTo>
                    <a:pt x="976477" y="74983"/>
                  </a:lnTo>
                  <a:lnTo>
                    <a:pt x="969771" y="80408"/>
                  </a:lnTo>
                  <a:lnTo>
                    <a:pt x="965466" y="87235"/>
                  </a:lnTo>
                  <a:lnTo>
                    <a:pt x="966105" y="87795"/>
                  </a:lnTo>
                  <a:lnTo>
                    <a:pt x="974259" y="88694"/>
                  </a:lnTo>
                  <a:lnTo>
                    <a:pt x="976928" y="88768"/>
                  </a:lnTo>
                  <a:lnTo>
                    <a:pt x="1020537" y="79812"/>
                  </a:lnTo>
                  <a:lnTo>
                    <a:pt x="1051372" y="72107"/>
                  </a:lnTo>
                  <a:lnTo>
                    <a:pt x="1088961" y="54874"/>
                  </a:lnTo>
                  <a:lnTo>
                    <a:pt x="1129790" y="41622"/>
                  </a:lnTo>
                  <a:lnTo>
                    <a:pt x="1171087" y="29097"/>
                  </a:lnTo>
                  <a:lnTo>
                    <a:pt x="1187233" y="28595"/>
                  </a:lnTo>
                  <a:lnTo>
                    <a:pt x="1206488" y="33891"/>
                  </a:lnTo>
                  <a:lnTo>
                    <a:pt x="1222384" y="44569"/>
                  </a:lnTo>
                  <a:lnTo>
                    <a:pt x="1225689" y="47445"/>
                  </a:lnTo>
                  <a:lnTo>
                    <a:pt x="1235080" y="65714"/>
                  </a:lnTo>
                  <a:lnTo>
                    <a:pt x="1239405" y="89978"/>
                  </a:lnTo>
                  <a:lnTo>
                    <a:pt x="1233738" y="126829"/>
                  </a:lnTo>
                  <a:lnTo>
                    <a:pt x="1224897" y="164751"/>
                  </a:lnTo>
                  <a:lnTo>
                    <a:pt x="1211142" y="202556"/>
                  </a:lnTo>
                  <a:lnTo>
                    <a:pt x="1199350" y="244736"/>
                  </a:lnTo>
                  <a:lnTo>
                    <a:pt x="1184721" y="287661"/>
                  </a:lnTo>
                  <a:lnTo>
                    <a:pt x="1174655" y="324963"/>
                  </a:lnTo>
                  <a:lnTo>
                    <a:pt x="1169789" y="3657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6"/>
            <p:cNvSpPr/>
            <p:nvPr/>
          </p:nvSpPr>
          <p:spPr>
            <a:xfrm>
              <a:off x="7492008" y="1600890"/>
              <a:ext cx="839391" cy="611167"/>
            </a:xfrm>
            <a:custGeom>
              <a:avLst/>
              <a:gdLst/>
              <a:ahLst/>
              <a:cxnLst/>
              <a:rect l="0" t="0" r="0" b="0"/>
              <a:pathLst>
                <a:path w="839391" h="611167">
                  <a:moveTo>
                    <a:pt x="0" y="167188"/>
                  </a:moveTo>
                  <a:lnTo>
                    <a:pt x="4741" y="167188"/>
                  </a:lnTo>
                  <a:lnTo>
                    <a:pt x="6137" y="166196"/>
                  </a:lnTo>
                  <a:lnTo>
                    <a:pt x="7068" y="164542"/>
                  </a:lnTo>
                  <a:lnTo>
                    <a:pt x="7688" y="162448"/>
                  </a:lnTo>
                  <a:lnTo>
                    <a:pt x="10086" y="161051"/>
                  </a:lnTo>
                  <a:lnTo>
                    <a:pt x="21950" y="158094"/>
                  </a:lnTo>
                  <a:lnTo>
                    <a:pt x="35351" y="148708"/>
                  </a:lnTo>
                  <a:lnTo>
                    <a:pt x="41508" y="142108"/>
                  </a:lnTo>
                  <a:lnTo>
                    <a:pt x="51545" y="128227"/>
                  </a:lnTo>
                  <a:lnTo>
                    <a:pt x="65653" y="115406"/>
                  </a:lnTo>
                  <a:lnTo>
                    <a:pt x="86074" y="75464"/>
                  </a:lnTo>
                  <a:lnTo>
                    <a:pt x="104496" y="35921"/>
                  </a:lnTo>
                  <a:lnTo>
                    <a:pt x="105383" y="32052"/>
                  </a:lnTo>
                  <a:lnTo>
                    <a:pt x="104982" y="29472"/>
                  </a:lnTo>
                  <a:lnTo>
                    <a:pt x="103722" y="27752"/>
                  </a:lnTo>
                  <a:lnTo>
                    <a:pt x="101890" y="26606"/>
                  </a:lnTo>
                  <a:lnTo>
                    <a:pt x="94572" y="24993"/>
                  </a:lnTo>
                  <a:lnTo>
                    <a:pt x="81379" y="29255"/>
                  </a:lnTo>
                  <a:lnTo>
                    <a:pt x="47452" y="65439"/>
                  </a:lnTo>
                  <a:lnTo>
                    <a:pt x="24770" y="102956"/>
                  </a:lnTo>
                  <a:lnTo>
                    <a:pt x="9707" y="140058"/>
                  </a:lnTo>
                  <a:lnTo>
                    <a:pt x="2876" y="167087"/>
                  </a:lnTo>
                  <a:lnTo>
                    <a:pt x="2271" y="184011"/>
                  </a:lnTo>
                  <a:lnTo>
                    <a:pt x="9965" y="211044"/>
                  </a:lnTo>
                  <a:lnTo>
                    <a:pt x="12597" y="217261"/>
                  </a:lnTo>
                  <a:lnTo>
                    <a:pt x="16335" y="221406"/>
                  </a:lnTo>
                  <a:lnTo>
                    <a:pt x="25781" y="226012"/>
                  </a:lnTo>
                  <a:lnTo>
                    <a:pt x="64444" y="229372"/>
                  </a:lnTo>
                  <a:lnTo>
                    <a:pt x="81228" y="224261"/>
                  </a:lnTo>
                  <a:lnTo>
                    <a:pt x="104766" y="210226"/>
                  </a:lnTo>
                  <a:lnTo>
                    <a:pt x="135237" y="182965"/>
                  </a:lnTo>
                  <a:lnTo>
                    <a:pt x="156653" y="142781"/>
                  </a:lnTo>
                  <a:lnTo>
                    <a:pt x="176318" y="105151"/>
                  </a:lnTo>
                  <a:lnTo>
                    <a:pt x="192185" y="62078"/>
                  </a:lnTo>
                  <a:lnTo>
                    <a:pt x="196286" y="43007"/>
                  </a:lnTo>
                  <a:lnTo>
                    <a:pt x="196450" y="82326"/>
                  </a:lnTo>
                  <a:lnTo>
                    <a:pt x="197444" y="105002"/>
                  </a:lnTo>
                  <a:lnTo>
                    <a:pt x="208882" y="141813"/>
                  </a:lnTo>
                  <a:lnTo>
                    <a:pt x="216243" y="182588"/>
                  </a:lnTo>
                  <a:lnTo>
                    <a:pt x="222320" y="207360"/>
                  </a:lnTo>
                  <a:lnTo>
                    <a:pt x="223161" y="224603"/>
                  </a:lnTo>
                  <a:lnTo>
                    <a:pt x="223240" y="182668"/>
                  </a:lnTo>
                  <a:lnTo>
                    <a:pt x="224234" y="141730"/>
                  </a:lnTo>
                  <a:lnTo>
                    <a:pt x="232955" y="98071"/>
                  </a:lnTo>
                  <a:lnTo>
                    <a:pt x="247158" y="58537"/>
                  </a:lnTo>
                  <a:lnTo>
                    <a:pt x="261627" y="33535"/>
                  </a:lnTo>
                  <a:lnTo>
                    <a:pt x="277610" y="18116"/>
                  </a:lnTo>
                  <a:lnTo>
                    <a:pt x="289078" y="11637"/>
                  </a:lnTo>
                  <a:lnTo>
                    <a:pt x="313798" y="7136"/>
                  </a:lnTo>
                  <a:lnTo>
                    <a:pt x="351482" y="16580"/>
                  </a:lnTo>
                  <a:lnTo>
                    <a:pt x="395324" y="50994"/>
                  </a:lnTo>
                  <a:lnTo>
                    <a:pt x="408836" y="57354"/>
                  </a:lnTo>
                  <a:lnTo>
                    <a:pt x="415861" y="59834"/>
                  </a:lnTo>
                  <a:lnTo>
                    <a:pt x="426748" y="67564"/>
                  </a:lnTo>
                  <a:lnTo>
                    <a:pt x="436148" y="68839"/>
                  </a:lnTo>
                  <a:lnTo>
                    <a:pt x="436617" y="67888"/>
                  </a:lnTo>
                  <a:lnTo>
                    <a:pt x="437431" y="61262"/>
                  </a:lnTo>
                  <a:lnTo>
                    <a:pt x="431394" y="53146"/>
                  </a:lnTo>
                  <a:lnTo>
                    <a:pt x="429855" y="47711"/>
                  </a:lnTo>
                  <a:lnTo>
                    <a:pt x="428453" y="45865"/>
                  </a:lnTo>
                  <a:lnTo>
                    <a:pt x="410581" y="35321"/>
                  </a:lnTo>
                  <a:lnTo>
                    <a:pt x="398823" y="33653"/>
                  </a:lnTo>
                  <a:lnTo>
                    <a:pt x="390244" y="38717"/>
                  </a:lnTo>
                  <a:lnTo>
                    <a:pt x="356953" y="72088"/>
                  </a:lnTo>
                  <a:lnTo>
                    <a:pt x="327391" y="115014"/>
                  </a:lnTo>
                  <a:lnTo>
                    <a:pt x="306249" y="156478"/>
                  </a:lnTo>
                  <a:lnTo>
                    <a:pt x="298108" y="184520"/>
                  </a:lnTo>
                  <a:lnTo>
                    <a:pt x="294980" y="226220"/>
                  </a:lnTo>
                  <a:lnTo>
                    <a:pt x="294880" y="230355"/>
                  </a:lnTo>
                  <a:lnTo>
                    <a:pt x="295806" y="233112"/>
                  </a:lnTo>
                  <a:lnTo>
                    <a:pt x="297414" y="234950"/>
                  </a:lnTo>
                  <a:lnTo>
                    <a:pt x="301848" y="236992"/>
                  </a:lnTo>
                  <a:lnTo>
                    <a:pt x="307126" y="237900"/>
                  </a:lnTo>
                  <a:lnTo>
                    <a:pt x="315425" y="233011"/>
                  </a:lnTo>
                  <a:lnTo>
                    <a:pt x="336922" y="213704"/>
                  </a:lnTo>
                  <a:lnTo>
                    <a:pt x="359124" y="175188"/>
                  </a:lnTo>
                  <a:lnTo>
                    <a:pt x="372975" y="146407"/>
                  </a:lnTo>
                  <a:lnTo>
                    <a:pt x="381803" y="105867"/>
                  </a:lnTo>
                  <a:lnTo>
                    <a:pt x="391474" y="63635"/>
                  </a:lnTo>
                  <a:lnTo>
                    <a:pt x="392780" y="52203"/>
                  </a:lnTo>
                  <a:lnTo>
                    <a:pt x="395496" y="51591"/>
                  </a:lnTo>
                  <a:lnTo>
                    <a:pt x="397610" y="51428"/>
                  </a:lnTo>
                  <a:lnTo>
                    <a:pt x="399018" y="52312"/>
                  </a:lnTo>
                  <a:lnTo>
                    <a:pt x="399958" y="53893"/>
                  </a:lnTo>
                  <a:lnTo>
                    <a:pt x="401001" y="59288"/>
                  </a:lnTo>
                  <a:lnTo>
                    <a:pt x="401763" y="98376"/>
                  </a:lnTo>
                  <a:lnTo>
                    <a:pt x="401814" y="131145"/>
                  </a:lnTo>
                  <a:lnTo>
                    <a:pt x="401830" y="171832"/>
                  </a:lnTo>
                  <a:lnTo>
                    <a:pt x="401834" y="216299"/>
                  </a:lnTo>
                  <a:lnTo>
                    <a:pt x="401834" y="249539"/>
                  </a:lnTo>
                  <a:lnTo>
                    <a:pt x="404481" y="284156"/>
                  </a:lnTo>
                  <a:lnTo>
                    <a:pt x="407973" y="318392"/>
                  </a:lnTo>
                  <a:lnTo>
                    <a:pt x="409524" y="350145"/>
                  </a:lnTo>
                  <a:lnTo>
                    <a:pt x="410214" y="380794"/>
                  </a:lnTo>
                  <a:lnTo>
                    <a:pt x="410602" y="423294"/>
                  </a:lnTo>
                  <a:lnTo>
                    <a:pt x="410717" y="461022"/>
                  </a:lnTo>
                  <a:lnTo>
                    <a:pt x="408105" y="492044"/>
                  </a:lnTo>
                  <a:lnTo>
                    <a:pt x="399741" y="530173"/>
                  </a:lnTo>
                  <a:lnTo>
                    <a:pt x="397462" y="534194"/>
                  </a:lnTo>
                  <a:lnTo>
                    <a:pt x="393959" y="536874"/>
                  </a:lnTo>
                  <a:lnTo>
                    <a:pt x="380540" y="540647"/>
                  </a:lnTo>
                  <a:lnTo>
                    <a:pt x="373189" y="541529"/>
                  </a:lnTo>
                  <a:lnTo>
                    <a:pt x="363968" y="536630"/>
                  </a:lnTo>
                  <a:lnTo>
                    <a:pt x="337061" y="511731"/>
                  </a:lnTo>
                  <a:lnTo>
                    <a:pt x="322196" y="485865"/>
                  </a:lnTo>
                  <a:lnTo>
                    <a:pt x="309706" y="447646"/>
                  </a:lnTo>
                  <a:lnTo>
                    <a:pt x="310156" y="413557"/>
                  </a:lnTo>
                  <a:lnTo>
                    <a:pt x="316574" y="378321"/>
                  </a:lnTo>
                  <a:lnTo>
                    <a:pt x="324758" y="342745"/>
                  </a:lnTo>
                  <a:lnTo>
                    <a:pt x="342949" y="302328"/>
                  </a:lnTo>
                  <a:lnTo>
                    <a:pt x="367190" y="258934"/>
                  </a:lnTo>
                  <a:lnTo>
                    <a:pt x="393224" y="214657"/>
                  </a:lnTo>
                  <a:lnTo>
                    <a:pt x="424530" y="170118"/>
                  </a:lnTo>
                  <a:lnTo>
                    <a:pt x="454201" y="130243"/>
                  </a:lnTo>
                  <a:lnTo>
                    <a:pt x="481843" y="93293"/>
                  </a:lnTo>
                  <a:lnTo>
                    <a:pt x="524159" y="52739"/>
                  </a:lnTo>
                  <a:lnTo>
                    <a:pt x="537561" y="41908"/>
                  </a:lnTo>
                  <a:lnTo>
                    <a:pt x="555270" y="35810"/>
                  </a:lnTo>
                  <a:lnTo>
                    <a:pt x="563625" y="34384"/>
                  </a:lnTo>
                  <a:lnTo>
                    <a:pt x="566251" y="34996"/>
                  </a:lnTo>
                  <a:lnTo>
                    <a:pt x="568000" y="36396"/>
                  </a:lnTo>
                  <a:lnTo>
                    <a:pt x="569167" y="38321"/>
                  </a:lnTo>
                  <a:lnTo>
                    <a:pt x="571295" y="71433"/>
                  </a:lnTo>
                  <a:lnTo>
                    <a:pt x="564406" y="113935"/>
                  </a:lnTo>
                  <a:lnTo>
                    <a:pt x="562812" y="158301"/>
                  </a:lnTo>
                  <a:lnTo>
                    <a:pt x="563583" y="198574"/>
                  </a:lnTo>
                  <a:lnTo>
                    <a:pt x="567320" y="209580"/>
                  </a:lnTo>
                  <a:lnTo>
                    <a:pt x="570698" y="213309"/>
                  </a:lnTo>
                  <a:lnTo>
                    <a:pt x="579743" y="217452"/>
                  </a:lnTo>
                  <a:lnTo>
                    <a:pt x="600452" y="220330"/>
                  </a:lnTo>
                  <a:lnTo>
                    <a:pt x="605685" y="220475"/>
                  </a:lnTo>
                  <a:lnTo>
                    <a:pt x="616789" y="215345"/>
                  </a:lnTo>
                  <a:lnTo>
                    <a:pt x="622528" y="211199"/>
                  </a:lnTo>
                  <a:lnTo>
                    <a:pt x="631552" y="198655"/>
                  </a:lnTo>
                  <a:lnTo>
                    <a:pt x="655696" y="156706"/>
                  </a:lnTo>
                  <a:lnTo>
                    <a:pt x="676179" y="115361"/>
                  </a:lnTo>
                  <a:lnTo>
                    <a:pt x="694813" y="73497"/>
                  </a:lnTo>
                  <a:lnTo>
                    <a:pt x="709482" y="35131"/>
                  </a:lnTo>
                  <a:lnTo>
                    <a:pt x="716054" y="10061"/>
                  </a:lnTo>
                  <a:lnTo>
                    <a:pt x="718471" y="5882"/>
                  </a:lnTo>
                  <a:lnTo>
                    <a:pt x="719089" y="3096"/>
                  </a:lnTo>
                  <a:lnTo>
                    <a:pt x="718510" y="1239"/>
                  </a:lnTo>
                  <a:lnTo>
                    <a:pt x="717131" y="0"/>
                  </a:lnTo>
                  <a:lnTo>
                    <a:pt x="716213" y="167"/>
                  </a:lnTo>
                  <a:lnTo>
                    <a:pt x="715600" y="1271"/>
                  </a:lnTo>
                  <a:lnTo>
                    <a:pt x="715192" y="2998"/>
                  </a:lnTo>
                  <a:lnTo>
                    <a:pt x="709876" y="10170"/>
                  </a:lnTo>
                  <a:lnTo>
                    <a:pt x="703383" y="49130"/>
                  </a:lnTo>
                  <a:lnTo>
                    <a:pt x="695904" y="88882"/>
                  </a:lnTo>
                  <a:lnTo>
                    <a:pt x="687404" y="132080"/>
                  </a:lnTo>
                  <a:lnTo>
                    <a:pt x="682544" y="163491"/>
                  </a:lnTo>
                  <a:lnTo>
                    <a:pt x="680384" y="200602"/>
                  </a:lnTo>
                  <a:lnTo>
                    <a:pt x="679425" y="240247"/>
                  </a:lnTo>
                  <a:lnTo>
                    <a:pt x="678997" y="281018"/>
                  </a:lnTo>
                  <a:lnTo>
                    <a:pt x="678808" y="322290"/>
                  </a:lnTo>
                  <a:lnTo>
                    <a:pt x="681369" y="363783"/>
                  </a:lnTo>
                  <a:lnTo>
                    <a:pt x="684822" y="404384"/>
                  </a:lnTo>
                  <a:lnTo>
                    <a:pt x="686358" y="442273"/>
                  </a:lnTo>
                  <a:lnTo>
                    <a:pt x="687040" y="476310"/>
                  </a:lnTo>
                  <a:lnTo>
                    <a:pt x="687425" y="520717"/>
                  </a:lnTo>
                  <a:lnTo>
                    <a:pt x="687538" y="556365"/>
                  </a:lnTo>
                  <a:lnTo>
                    <a:pt x="684926" y="583133"/>
                  </a:lnTo>
                  <a:lnTo>
                    <a:pt x="682836" y="590336"/>
                  </a:lnTo>
                  <a:lnTo>
                    <a:pt x="675222" y="600985"/>
                  </a:lnTo>
                  <a:lnTo>
                    <a:pt x="666216" y="608034"/>
                  </a:lnTo>
                  <a:lnTo>
                    <a:pt x="658906" y="611166"/>
                  </a:lnTo>
                  <a:lnTo>
                    <a:pt x="639731" y="608190"/>
                  </a:lnTo>
                  <a:lnTo>
                    <a:pt x="619939" y="596283"/>
                  </a:lnTo>
                  <a:lnTo>
                    <a:pt x="595474" y="566361"/>
                  </a:lnTo>
                  <a:lnTo>
                    <a:pt x="579485" y="534611"/>
                  </a:lnTo>
                  <a:lnTo>
                    <a:pt x="572873" y="499076"/>
                  </a:lnTo>
                  <a:lnTo>
                    <a:pt x="567056" y="458561"/>
                  </a:lnTo>
                  <a:lnTo>
                    <a:pt x="570734" y="419988"/>
                  </a:lnTo>
                  <a:lnTo>
                    <a:pt x="579101" y="378573"/>
                  </a:lnTo>
                  <a:lnTo>
                    <a:pt x="594698" y="340725"/>
                  </a:lnTo>
                  <a:lnTo>
                    <a:pt x="617730" y="304375"/>
                  </a:lnTo>
                  <a:lnTo>
                    <a:pt x="644398" y="269462"/>
                  </a:lnTo>
                  <a:lnTo>
                    <a:pt x="688462" y="233141"/>
                  </a:lnTo>
                  <a:lnTo>
                    <a:pt x="723564" y="212857"/>
                  </a:lnTo>
                  <a:lnTo>
                    <a:pt x="747232" y="202368"/>
                  </a:lnTo>
                  <a:lnTo>
                    <a:pt x="781878" y="195471"/>
                  </a:lnTo>
                  <a:lnTo>
                    <a:pt x="810443" y="189569"/>
                  </a:lnTo>
                  <a:lnTo>
                    <a:pt x="839390" y="1939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7"/>
            <p:cNvSpPr/>
            <p:nvPr/>
          </p:nvSpPr>
          <p:spPr>
            <a:xfrm>
              <a:off x="7295556" y="1607344"/>
              <a:ext cx="160734" cy="235929"/>
            </a:xfrm>
            <a:custGeom>
              <a:avLst/>
              <a:gdLst/>
              <a:ahLst/>
              <a:cxnLst/>
              <a:rect l="0" t="0" r="0" b="0"/>
              <a:pathLst>
                <a:path w="160734" h="235929">
                  <a:moveTo>
                    <a:pt x="8928" y="0"/>
                  </a:moveTo>
                  <a:lnTo>
                    <a:pt x="7936" y="22360"/>
                  </a:lnTo>
                  <a:lnTo>
                    <a:pt x="1240" y="55542"/>
                  </a:lnTo>
                  <a:lnTo>
                    <a:pt x="162" y="98485"/>
                  </a:lnTo>
                  <a:lnTo>
                    <a:pt x="31" y="138737"/>
                  </a:lnTo>
                  <a:lnTo>
                    <a:pt x="5" y="177776"/>
                  </a:lnTo>
                  <a:lnTo>
                    <a:pt x="0" y="213653"/>
                  </a:lnTo>
                  <a:lnTo>
                    <a:pt x="2645" y="221626"/>
                  </a:lnTo>
                  <a:lnTo>
                    <a:pt x="6136" y="228477"/>
                  </a:lnTo>
                  <a:lnTo>
                    <a:pt x="8101" y="235928"/>
                  </a:lnTo>
                  <a:lnTo>
                    <a:pt x="8376" y="235668"/>
                  </a:lnTo>
                  <a:lnTo>
                    <a:pt x="15044" y="199861"/>
                  </a:lnTo>
                  <a:lnTo>
                    <a:pt x="17302" y="159056"/>
                  </a:lnTo>
                  <a:lnTo>
                    <a:pt x="17694" y="124518"/>
                  </a:lnTo>
                  <a:lnTo>
                    <a:pt x="17809" y="89149"/>
                  </a:lnTo>
                  <a:lnTo>
                    <a:pt x="20489" y="58826"/>
                  </a:lnTo>
                  <a:lnTo>
                    <a:pt x="33087" y="25495"/>
                  </a:lnTo>
                  <a:lnTo>
                    <a:pt x="47669" y="6567"/>
                  </a:lnTo>
                  <a:lnTo>
                    <a:pt x="53597" y="2918"/>
                  </a:lnTo>
                  <a:lnTo>
                    <a:pt x="56567" y="1945"/>
                  </a:lnTo>
                  <a:lnTo>
                    <a:pt x="65159" y="3510"/>
                  </a:lnTo>
                  <a:lnTo>
                    <a:pt x="78506" y="9970"/>
                  </a:lnTo>
                  <a:lnTo>
                    <a:pt x="85493" y="16337"/>
                  </a:lnTo>
                  <a:lnTo>
                    <a:pt x="104106" y="49006"/>
                  </a:lnTo>
                  <a:lnTo>
                    <a:pt x="119051" y="89870"/>
                  </a:lnTo>
                  <a:lnTo>
                    <a:pt x="126875" y="134021"/>
                  </a:lnTo>
                  <a:lnTo>
                    <a:pt x="133013" y="176619"/>
                  </a:lnTo>
                  <a:lnTo>
                    <a:pt x="134660" y="191127"/>
                  </a:lnTo>
                  <a:lnTo>
                    <a:pt x="138562" y="198386"/>
                  </a:lnTo>
                  <a:lnTo>
                    <a:pt x="140992" y="200718"/>
                  </a:lnTo>
                  <a:lnTo>
                    <a:pt x="150183" y="204768"/>
                  </a:lnTo>
                  <a:lnTo>
                    <a:pt x="153729" y="202464"/>
                  </a:lnTo>
                  <a:lnTo>
                    <a:pt x="160733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8"/>
            <p:cNvSpPr/>
            <p:nvPr/>
          </p:nvSpPr>
          <p:spPr>
            <a:xfrm>
              <a:off x="7021354" y="1590379"/>
              <a:ext cx="202764" cy="220426"/>
            </a:xfrm>
            <a:custGeom>
              <a:avLst/>
              <a:gdLst/>
              <a:ahLst/>
              <a:cxnLst/>
              <a:rect l="0" t="0" r="0" b="0"/>
              <a:pathLst>
                <a:path w="202764" h="220426">
                  <a:moveTo>
                    <a:pt x="6310" y="115191"/>
                  </a:moveTo>
                  <a:lnTo>
                    <a:pt x="11051" y="115191"/>
                  </a:lnTo>
                  <a:lnTo>
                    <a:pt x="53906" y="97100"/>
                  </a:lnTo>
                  <a:lnTo>
                    <a:pt x="92000" y="85380"/>
                  </a:lnTo>
                  <a:lnTo>
                    <a:pt x="129621" y="66381"/>
                  </a:lnTo>
                  <a:lnTo>
                    <a:pt x="168192" y="42385"/>
                  </a:lnTo>
                  <a:lnTo>
                    <a:pt x="184693" y="32324"/>
                  </a:lnTo>
                  <a:lnTo>
                    <a:pt x="189771" y="26106"/>
                  </a:lnTo>
                  <a:lnTo>
                    <a:pt x="191125" y="23059"/>
                  </a:lnTo>
                  <a:lnTo>
                    <a:pt x="189984" y="14382"/>
                  </a:lnTo>
                  <a:lnTo>
                    <a:pt x="188291" y="9290"/>
                  </a:lnTo>
                  <a:lnTo>
                    <a:pt x="186170" y="5895"/>
                  </a:lnTo>
                  <a:lnTo>
                    <a:pt x="183763" y="3632"/>
                  </a:lnTo>
                  <a:lnTo>
                    <a:pt x="181167" y="2123"/>
                  </a:lnTo>
                  <a:lnTo>
                    <a:pt x="168032" y="0"/>
                  </a:lnTo>
                  <a:lnTo>
                    <a:pt x="146832" y="4111"/>
                  </a:lnTo>
                  <a:lnTo>
                    <a:pt x="121699" y="16353"/>
                  </a:lnTo>
                  <a:lnTo>
                    <a:pt x="77656" y="51133"/>
                  </a:lnTo>
                  <a:lnTo>
                    <a:pt x="34079" y="89374"/>
                  </a:lnTo>
                  <a:lnTo>
                    <a:pt x="9738" y="124313"/>
                  </a:lnTo>
                  <a:lnTo>
                    <a:pt x="1042" y="148321"/>
                  </a:lnTo>
                  <a:lnTo>
                    <a:pt x="0" y="161666"/>
                  </a:lnTo>
                  <a:lnTo>
                    <a:pt x="7415" y="186402"/>
                  </a:lnTo>
                  <a:lnTo>
                    <a:pt x="10024" y="192430"/>
                  </a:lnTo>
                  <a:lnTo>
                    <a:pt x="20860" y="201775"/>
                  </a:lnTo>
                  <a:lnTo>
                    <a:pt x="52069" y="215859"/>
                  </a:lnTo>
                  <a:lnTo>
                    <a:pt x="78076" y="220425"/>
                  </a:lnTo>
                  <a:lnTo>
                    <a:pt x="120660" y="214839"/>
                  </a:lnTo>
                  <a:lnTo>
                    <a:pt x="161997" y="204181"/>
                  </a:lnTo>
                  <a:lnTo>
                    <a:pt x="202763" y="186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59"/>
            <p:cNvSpPr/>
            <p:nvPr/>
          </p:nvSpPr>
          <p:spPr>
            <a:xfrm>
              <a:off x="6652617" y="1616273"/>
              <a:ext cx="214314" cy="8931"/>
            </a:xfrm>
            <a:custGeom>
              <a:avLst/>
              <a:gdLst/>
              <a:ahLst/>
              <a:cxnLst/>
              <a:rect l="0" t="0" r="0" b="0"/>
              <a:pathLst>
                <a:path w="214314" h="8931">
                  <a:moveTo>
                    <a:pt x="0" y="0"/>
                  </a:moveTo>
                  <a:lnTo>
                    <a:pt x="14258" y="6137"/>
                  </a:lnTo>
                  <a:lnTo>
                    <a:pt x="54961" y="8685"/>
                  </a:lnTo>
                  <a:lnTo>
                    <a:pt x="92216" y="8882"/>
                  </a:lnTo>
                  <a:lnTo>
                    <a:pt x="128526" y="8916"/>
                  </a:lnTo>
                  <a:lnTo>
                    <a:pt x="165413" y="8926"/>
                  </a:lnTo>
                  <a:lnTo>
                    <a:pt x="214313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60"/>
            <p:cNvSpPr/>
            <p:nvPr/>
          </p:nvSpPr>
          <p:spPr>
            <a:xfrm>
              <a:off x="6759773" y="1401961"/>
              <a:ext cx="44650" cy="392907"/>
            </a:xfrm>
            <a:custGeom>
              <a:avLst/>
              <a:gdLst/>
              <a:ahLst/>
              <a:cxnLst/>
              <a:rect l="0" t="0" r="0" b="0"/>
              <a:pathLst>
                <a:path w="44650" h="392907">
                  <a:moveTo>
                    <a:pt x="44649" y="0"/>
                  </a:moveTo>
                  <a:lnTo>
                    <a:pt x="44649" y="12429"/>
                  </a:lnTo>
                  <a:lnTo>
                    <a:pt x="35555" y="56125"/>
                  </a:lnTo>
                  <a:lnTo>
                    <a:pt x="28814" y="99318"/>
                  </a:lnTo>
                  <a:lnTo>
                    <a:pt x="24744" y="134268"/>
                  </a:lnTo>
                  <a:lnTo>
                    <a:pt x="19899" y="169760"/>
                  </a:lnTo>
                  <a:lnTo>
                    <a:pt x="18464" y="205411"/>
                  </a:lnTo>
                  <a:lnTo>
                    <a:pt x="17979" y="248273"/>
                  </a:lnTo>
                  <a:lnTo>
                    <a:pt x="11746" y="291540"/>
                  </a:lnTo>
                  <a:lnTo>
                    <a:pt x="9301" y="334174"/>
                  </a:lnTo>
                  <a:lnTo>
                    <a:pt x="850" y="376904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/>
          <a:lstStyle/>
          <a:p>
            <a:pPr algn="ctr"/>
            <a:r>
              <a:rPr lang="en-US" sz="3600" b="1" dirty="0" smtClean="0"/>
              <a:t>Spontaneous Reactions – cont'd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The speed of a reaction does </a:t>
            </a:r>
            <a:r>
              <a:rPr lang="en-US" i="1" dirty="0" smtClean="0"/>
              <a:t>not</a:t>
            </a:r>
            <a:r>
              <a:rPr lang="en-US" dirty="0" smtClean="0"/>
              <a:t> influence whether a reaction is spontaneous or not</a:t>
            </a:r>
          </a:p>
          <a:p>
            <a:endParaRPr lang="en-US" dirty="0" smtClean="0"/>
          </a:p>
          <a:p>
            <a:r>
              <a:rPr lang="en-US" dirty="0" smtClean="0"/>
              <a:t>If a nonspontaneous reaction is in the presence of a spontaneous reaction, the energy released can be used to fuel the nonspontaneous reaction</a:t>
            </a:r>
          </a:p>
          <a:p>
            <a:pPr lvl="1"/>
            <a:r>
              <a:rPr lang="en-US" dirty="0" smtClean="0"/>
              <a:t>This is referred to as </a:t>
            </a:r>
            <a:r>
              <a:rPr lang="en-US" b="1" dirty="0" smtClean="0"/>
              <a:t>coupled reactions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/>
              <a:t>Entropy</a:t>
            </a:r>
            <a:endParaRPr lang="en-US" sz="4000" b="1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b="1" dirty="0" smtClean="0"/>
              <a:t>Entropy</a:t>
            </a:r>
            <a:r>
              <a:rPr lang="en-US" dirty="0" smtClean="0"/>
              <a:t> is a measure of disorder of a system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law of disorder </a:t>
            </a:r>
            <a:r>
              <a:rPr lang="en-US" dirty="0" smtClean="0"/>
              <a:t>(entropy change) states that the natural tendency of a system is to move in the direction of maximum disorder or randomness</a:t>
            </a:r>
          </a:p>
          <a:p>
            <a:pPr lvl="1"/>
            <a:r>
              <a:rPr lang="en-US" dirty="0" smtClean="0"/>
              <a:t>Otherwise known as the </a:t>
            </a:r>
            <a:r>
              <a:rPr lang="en-US" b="1" dirty="0" smtClean="0"/>
              <a:t>second law of thermodynamics</a:t>
            </a:r>
          </a:p>
          <a:p>
            <a:endParaRPr lang="en-US" dirty="0" smtClean="0"/>
          </a:p>
          <a:p>
            <a:r>
              <a:rPr lang="en-US" dirty="0" smtClean="0"/>
              <a:t>An increase in entropy favours spontaneous reactions; a decrease favours nonspontaneous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/>
              <a:t>Entropy - continued</a:t>
            </a:r>
            <a:endParaRPr lang="en-US" sz="3600" b="1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4953000"/>
          </a:xfrm>
        </p:spPr>
        <p:txBody>
          <a:bodyPr/>
          <a:lstStyle/>
          <a:p>
            <a:r>
              <a:rPr lang="en-US" sz="3200" dirty="0" smtClean="0"/>
              <a:t>How entropy can be increased in a system:</a:t>
            </a:r>
          </a:p>
          <a:p>
            <a:pPr lvl="1"/>
            <a:r>
              <a:rPr lang="en-US" sz="3200" dirty="0" smtClean="0"/>
              <a:t>State of matter changes from a solid-liquid-gas</a:t>
            </a:r>
          </a:p>
          <a:p>
            <a:pPr lvl="1"/>
            <a:r>
              <a:rPr lang="en-US" sz="3200" dirty="0" smtClean="0"/>
              <a:t>System is divided into parts (forms a solution)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otal number of product molecules is greater than the total number of reactant molecules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emperature increases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/>
            <a:r>
              <a:rPr lang="en-US" sz="3600" b="1" smtClean="0"/>
              <a:t>Examples of Entropy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smtClean="0"/>
              <a:t>What has more entropy – a solid block of ice or a pot of boiling water?  Why?</a:t>
            </a:r>
          </a:p>
          <a:p>
            <a:endParaRPr lang="en-US" smtClean="0"/>
          </a:p>
          <a:p>
            <a:r>
              <a:rPr lang="en-US" smtClean="0"/>
              <a:t>There is an increase in atmospheric carbon dioxide.  It is occurring because oceans are getting warmer.   What happens to the amount of CO</a:t>
            </a:r>
            <a:r>
              <a:rPr lang="en-US" baseline="-25000" smtClean="0"/>
              <a:t>2</a:t>
            </a:r>
            <a:r>
              <a:rPr lang="en-US" smtClean="0"/>
              <a:t> in warm water compared to cold water?  How can this be related to spontaneous/nonspontaneous reactions?    Which variable is being altered in this 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42950"/>
          </a:xfrm>
        </p:spPr>
        <p:txBody>
          <a:bodyPr/>
          <a:lstStyle/>
          <a:p>
            <a:pPr algn="ctr"/>
            <a:r>
              <a:rPr lang="en-US" sz="3600" b="1" dirty="0" smtClean="0"/>
              <a:t>Enthalpy, Entropy, and Free Energy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5105400"/>
          </a:xfrm>
        </p:spPr>
        <p:txBody>
          <a:bodyPr/>
          <a:lstStyle/>
          <a:p>
            <a:r>
              <a:rPr lang="en-US" dirty="0" smtClean="0"/>
              <a:t>In some chemical reactions, heat is either being absorbed or released and entropy is either being increased or decreased</a:t>
            </a:r>
          </a:p>
          <a:p>
            <a:r>
              <a:rPr lang="en-US" b="1" dirty="0" smtClean="0"/>
              <a:t>Both</a:t>
            </a:r>
            <a:r>
              <a:rPr lang="en-US" dirty="0" smtClean="0"/>
              <a:t> enthalpy (</a:t>
            </a:r>
            <a:r>
              <a:rPr lang="en-US" b="1" dirty="0" smtClean="0"/>
              <a:t>∆H</a:t>
            </a:r>
            <a:r>
              <a:rPr lang="en-US" dirty="0" smtClean="0"/>
              <a:t>) and entropy (</a:t>
            </a:r>
            <a:r>
              <a:rPr lang="en-US" b="1" dirty="0" smtClean="0"/>
              <a:t>∆S</a:t>
            </a:r>
            <a:r>
              <a:rPr lang="en-US" dirty="0" smtClean="0"/>
              <a:t>) changes </a:t>
            </a:r>
            <a:r>
              <a:rPr lang="en-US" i="1" dirty="0" smtClean="0"/>
              <a:t>together</a:t>
            </a:r>
            <a:r>
              <a:rPr lang="en-US" dirty="0" smtClean="0"/>
              <a:t> determine whether a reaction will be spontaneous</a:t>
            </a:r>
          </a:p>
          <a:p>
            <a:pPr lvl="1"/>
            <a:r>
              <a:rPr lang="en-US" dirty="0" smtClean="0"/>
              <a:t>Whether products are favoured </a:t>
            </a:r>
            <a:r>
              <a:rPr lang="en-US" i="1" dirty="0" smtClean="0"/>
              <a:t>and</a:t>
            </a:r>
            <a:r>
              <a:rPr lang="en-US" dirty="0" smtClean="0"/>
              <a:t> there is a release of free energy</a:t>
            </a:r>
          </a:p>
          <a:p>
            <a:r>
              <a:rPr lang="en-US" dirty="0" smtClean="0"/>
              <a:t>Exothermic reaction with an increase in entropy will </a:t>
            </a:r>
            <a:r>
              <a:rPr lang="en-US" i="1" dirty="0" smtClean="0"/>
              <a:t>always</a:t>
            </a:r>
            <a:r>
              <a:rPr lang="en-US" dirty="0" smtClean="0"/>
              <a:t> be spontaneous</a:t>
            </a:r>
          </a:p>
          <a:p>
            <a:r>
              <a:rPr lang="en-US" dirty="0" smtClean="0"/>
              <a:t>A decrease in entropy offset by an </a:t>
            </a:r>
            <a:r>
              <a:rPr lang="en-US" b="1" dirty="0" smtClean="0"/>
              <a:t>substantial</a:t>
            </a:r>
            <a:r>
              <a:rPr lang="en-US" dirty="0" smtClean="0"/>
              <a:t> release of heat will also be spontaneous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9571</TotalTime>
  <Words>746</Words>
  <Application>Microsoft Office PowerPoint</Application>
  <PresentationFormat>On-screen Show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Times New Roman</vt:lpstr>
      <vt:lpstr>Wingdings 2</vt:lpstr>
      <vt:lpstr>Flow</vt:lpstr>
      <vt:lpstr>Chemistry 121/122</vt:lpstr>
      <vt:lpstr>Free Energy and Spontaneous Reactions</vt:lpstr>
      <vt:lpstr>Free Energy and Spontaneous Reactions – cont'd</vt:lpstr>
      <vt:lpstr>Example</vt:lpstr>
      <vt:lpstr>Spontaneous Reactions – cont'd</vt:lpstr>
      <vt:lpstr>Entropy</vt:lpstr>
      <vt:lpstr>Entropy - continued</vt:lpstr>
      <vt:lpstr>Examples of Entropy</vt:lpstr>
      <vt:lpstr>Enthalpy, Entropy, and Free Energy</vt:lpstr>
      <vt:lpstr>Enthalpy and Entropy – the happy couple</vt:lpstr>
      <vt:lpstr>p. 571</vt:lpstr>
      <vt:lpstr>PowerPoint Presentation</vt:lpstr>
      <vt:lpstr>Answer these questions while looking at the visual representations</vt:lpstr>
      <vt:lpstr>Gibbs Free Energy</vt:lpstr>
      <vt:lpstr>What does the formula mean?</vt:lpstr>
      <vt:lpstr>PowerPoint Presentation</vt:lpstr>
      <vt:lpstr>The remainder of class…</vt:lpstr>
    </vt:vector>
  </TitlesOfParts>
  <Company>DT16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122</dc:title>
  <dc:creator>DT16</dc:creator>
  <cp:lastModifiedBy>Casey, Shelley (ASD-N)</cp:lastModifiedBy>
  <cp:revision>39</cp:revision>
  <cp:lastPrinted>2017-11-20T12:38:54Z</cp:lastPrinted>
  <dcterms:created xsi:type="dcterms:W3CDTF">2009-10-26T00:38:25Z</dcterms:created>
  <dcterms:modified xsi:type="dcterms:W3CDTF">2019-04-17T12:07:29Z</dcterms:modified>
</cp:coreProperties>
</file>